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0"/>
  </p:notesMasterIdLst>
  <p:handoutMasterIdLst>
    <p:handoutMasterId r:id="rId41"/>
  </p:handoutMasterIdLst>
  <p:sldIdLst>
    <p:sldId id="379" r:id="rId2"/>
    <p:sldId id="714" r:id="rId3"/>
    <p:sldId id="367" r:id="rId4"/>
    <p:sldId id="717" r:id="rId5"/>
    <p:sldId id="730" r:id="rId6"/>
    <p:sldId id="731" r:id="rId7"/>
    <p:sldId id="732" r:id="rId8"/>
    <p:sldId id="733" r:id="rId9"/>
    <p:sldId id="734" r:id="rId10"/>
    <p:sldId id="735" r:id="rId11"/>
    <p:sldId id="736" r:id="rId12"/>
    <p:sldId id="745" r:id="rId13"/>
    <p:sldId id="740" r:id="rId14"/>
    <p:sldId id="742" r:id="rId15"/>
    <p:sldId id="746" r:id="rId16"/>
    <p:sldId id="747" r:id="rId17"/>
    <p:sldId id="748" r:id="rId18"/>
    <p:sldId id="749" r:id="rId19"/>
    <p:sldId id="737" r:id="rId20"/>
    <p:sldId id="738" r:id="rId21"/>
    <p:sldId id="739" r:id="rId22"/>
    <p:sldId id="743" r:id="rId23"/>
    <p:sldId id="750" r:id="rId24"/>
    <p:sldId id="751" r:id="rId25"/>
    <p:sldId id="752" r:id="rId26"/>
    <p:sldId id="753" r:id="rId27"/>
    <p:sldId id="726" r:id="rId28"/>
    <p:sldId id="754" r:id="rId29"/>
    <p:sldId id="755" r:id="rId30"/>
    <p:sldId id="756" r:id="rId31"/>
    <p:sldId id="727" r:id="rId32"/>
    <p:sldId id="759" r:id="rId33"/>
    <p:sldId id="758" r:id="rId34"/>
    <p:sldId id="760" r:id="rId35"/>
    <p:sldId id="761" r:id="rId36"/>
    <p:sldId id="757" r:id="rId37"/>
    <p:sldId id="762" r:id="rId38"/>
    <p:sldId id="729" r:id="rId39"/>
  </p:sldIdLst>
  <p:sldSz cx="9144000" cy="6858000" type="screen4x3"/>
  <p:notesSz cx="6873875" cy="100028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51" userDrawn="1">
          <p15:clr>
            <a:srgbClr val="A4A3A4"/>
          </p15:clr>
        </p15:guide>
        <p15:guide id="2" pos="216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o Paiva" initials="" lastIdx="0" clrIdx="0"/>
  <p:cmAuthor id="2" name="Administrador" initials="A" lastIdx="2" clrIdx="1">
    <p:extLst>
      <p:ext uri="{19B8F6BF-5375-455C-9EA6-DF929625EA0E}">
        <p15:presenceInfo xmlns:p15="http://schemas.microsoft.com/office/powerpoint/2012/main" userId="Administrador" providerId="None"/>
      </p:ext>
    </p:extLst>
  </p:cmAuthor>
  <p:cmAuthor id="3" name="Thaís Lazarim" initials="PP" lastIdx="1" clrIdx="2">
    <p:extLst>
      <p:ext uri="{19B8F6BF-5375-455C-9EA6-DF929625EA0E}">
        <p15:presenceInfo xmlns:p15="http://schemas.microsoft.com/office/powerpoint/2012/main" userId="Thaís Lazari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7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Estilo Médio 1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Ênfas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434" autoAdjust="0"/>
  </p:normalViewPr>
  <p:slideViewPr>
    <p:cSldViewPr>
      <p:cViewPr varScale="1">
        <p:scale>
          <a:sx n="109" d="100"/>
          <a:sy n="109" d="100"/>
        </p:scale>
        <p:origin x="1272"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3126" y="-102"/>
      </p:cViewPr>
      <p:guideLst>
        <p:guide orient="horz" pos="3151"/>
        <p:guide pos="216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1"/>
            <a:ext cx="2978679" cy="500142"/>
          </a:xfrm>
          <a:prstGeom prst="rect">
            <a:avLst/>
          </a:prstGeom>
        </p:spPr>
        <p:txBody>
          <a:bodyPr vert="horz" lIns="91787" tIns="45894" rIns="91787" bIns="45894" rtlCol="0"/>
          <a:lstStyle>
            <a:lvl1pPr algn="l">
              <a:defRPr sz="1200"/>
            </a:lvl1pPr>
          </a:lstStyle>
          <a:p>
            <a:endParaRPr lang="pt-BR"/>
          </a:p>
        </p:txBody>
      </p:sp>
      <p:sp>
        <p:nvSpPr>
          <p:cNvPr id="3" name="Espaço Reservado para Data 2"/>
          <p:cNvSpPr>
            <a:spLocks noGrp="1"/>
          </p:cNvSpPr>
          <p:nvPr>
            <p:ph type="dt" sz="quarter" idx="1"/>
          </p:nvPr>
        </p:nvSpPr>
        <p:spPr>
          <a:xfrm>
            <a:off x="3893606" y="1"/>
            <a:ext cx="2978679" cy="500142"/>
          </a:xfrm>
          <a:prstGeom prst="rect">
            <a:avLst/>
          </a:prstGeom>
        </p:spPr>
        <p:txBody>
          <a:bodyPr vert="horz" lIns="91787" tIns="45894" rIns="91787" bIns="45894" rtlCol="0"/>
          <a:lstStyle>
            <a:lvl1pPr algn="r">
              <a:defRPr sz="1200"/>
            </a:lvl1pPr>
          </a:lstStyle>
          <a:p>
            <a:fld id="{BD38CA7B-66CE-4893-BA70-9B4F9FFFECBE}" type="datetimeFigureOut">
              <a:rPr lang="pt-BR" smtClean="0"/>
              <a:pPr/>
              <a:t>21/10/2022</a:t>
            </a:fld>
            <a:endParaRPr lang="pt-BR"/>
          </a:p>
        </p:txBody>
      </p:sp>
      <p:sp>
        <p:nvSpPr>
          <p:cNvPr id="4" name="Espaço Reservado para Rodapé 3"/>
          <p:cNvSpPr>
            <a:spLocks noGrp="1"/>
          </p:cNvSpPr>
          <p:nvPr>
            <p:ph type="ftr" sz="quarter" idx="2"/>
          </p:nvPr>
        </p:nvSpPr>
        <p:spPr>
          <a:xfrm>
            <a:off x="1" y="9500961"/>
            <a:ext cx="2978679" cy="500142"/>
          </a:xfrm>
          <a:prstGeom prst="rect">
            <a:avLst/>
          </a:prstGeom>
        </p:spPr>
        <p:txBody>
          <a:bodyPr vert="horz" lIns="91787" tIns="45894" rIns="91787" bIns="45894"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93606" y="9500961"/>
            <a:ext cx="2978679" cy="500142"/>
          </a:xfrm>
          <a:prstGeom prst="rect">
            <a:avLst/>
          </a:prstGeom>
        </p:spPr>
        <p:txBody>
          <a:bodyPr vert="horz" lIns="91787" tIns="45894" rIns="91787" bIns="45894" rtlCol="0" anchor="b"/>
          <a:lstStyle>
            <a:lvl1pPr algn="r">
              <a:defRPr sz="1200"/>
            </a:lvl1pPr>
          </a:lstStyle>
          <a:p>
            <a:fld id="{E9F1D31A-0272-4E79-8548-EAB625D6D602}" type="slidenum">
              <a:rPr lang="pt-BR" smtClean="0"/>
              <a:pPr/>
              <a:t>‹nº›</a:t>
            </a:fld>
            <a:endParaRPr lang="pt-BR"/>
          </a:p>
        </p:txBody>
      </p:sp>
    </p:spTree>
    <p:extLst>
      <p:ext uri="{BB962C8B-B14F-4D97-AF65-F5344CB8AC3E}">
        <p14:creationId xmlns:p14="http://schemas.microsoft.com/office/powerpoint/2010/main" val="3200920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1"/>
            <a:ext cx="2978679" cy="500142"/>
          </a:xfrm>
          <a:prstGeom prst="rect">
            <a:avLst/>
          </a:prstGeom>
        </p:spPr>
        <p:txBody>
          <a:bodyPr vert="horz" lIns="91787" tIns="45894" rIns="91787" bIns="45894" rtlCol="0"/>
          <a:lstStyle>
            <a:lvl1pPr algn="l">
              <a:defRPr sz="1200"/>
            </a:lvl1pPr>
          </a:lstStyle>
          <a:p>
            <a:endParaRPr lang="pt-BR"/>
          </a:p>
        </p:txBody>
      </p:sp>
      <p:sp>
        <p:nvSpPr>
          <p:cNvPr id="3" name="Espaço Reservado para Data 2"/>
          <p:cNvSpPr>
            <a:spLocks noGrp="1"/>
          </p:cNvSpPr>
          <p:nvPr>
            <p:ph type="dt" idx="1"/>
          </p:nvPr>
        </p:nvSpPr>
        <p:spPr>
          <a:xfrm>
            <a:off x="3893606" y="1"/>
            <a:ext cx="2978679" cy="500142"/>
          </a:xfrm>
          <a:prstGeom prst="rect">
            <a:avLst/>
          </a:prstGeom>
        </p:spPr>
        <p:txBody>
          <a:bodyPr vert="horz" lIns="91787" tIns="45894" rIns="91787" bIns="45894" rtlCol="0"/>
          <a:lstStyle>
            <a:lvl1pPr algn="r">
              <a:defRPr sz="1200"/>
            </a:lvl1pPr>
          </a:lstStyle>
          <a:p>
            <a:fld id="{BC03A4EF-6509-43E3-B482-0FF01F9D1259}" type="datetimeFigureOut">
              <a:rPr lang="pt-BR" smtClean="0"/>
              <a:pPr/>
              <a:t>21/10/2022</a:t>
            </a:fld>
            <a:endParaRPr lang="pt-BR"/>
          </a:p>
        </p:txBody>
      </p:sp>
      <p:sp>
        <p:nvSpPr>
          <p:cNvPr id="4" name="Espaço Reservado para Imagem de Slide 3"/>
          <p:cNvSpPr>
            <a:spLocks noGrp="1" noRot="1" noChangeAspect="1"/>
          </p:cNvSpPr>
          <p:nvPr>
            <p:ph type="sldImg" idx="2"/>
          </p:nvPr>
        </p:nvSpPr>
        <p:spPr>
          <a:xfrm>
            <a:off x="935038" y="749300"/>
            <a:ext cx="5005387" cy="3752850"/>
          </a:xfrm>
          <a:prstGeom prst="rect">
            <a:avLst/>
          </a:prstGeom>
          <a:noFill/>
          <a:ln w="12700">
            <a:solidFill>
              <a:prstClr val="black"/>
            </a:solidFill>
          </a:ln>
        </p:spPr>
        <p:txBody>
          <a:bodyPr vert="horz" lIns="91787" tIns="45894" rIns="91787" bIns="45894" rtlCol="0" anchor="ctr"/>
          <a:lstStyle/>
          <a:p>
            <a:endParaRPr lang="pt-BR"/>
          </a:p>
        </p:txBody>
      </p:sp>
      <p:sp>
        <p:nvSpPr>
          <p:cNvPr id="5" name="Espaço Reservado para Anotações 4"/>
          <p:cNvSpPr>
            <a:spLocks noGrp="1"/>
          </p:cNvSpPr>
          <p:nvPr>
            <p:ph type="body" sz="quarter" idx="3"/>
          </p:nvPr>
        </p:nvSpPr>
        <p:spPr>
          <a:xfrm>
            <a:off x="687388" y="4751350"/>
            <a:ext cx="5499100" cy="4501277"/>
          </a:xfrm>
          <a:prstGeom prst="rect">
            <a:avLst/>
          </a:prstGeom>
        </p:spPr>
        <p:txBody>
          <a:bodyPr vert="horz" lIns="91787" tIns="45894" rIns="91787" bIns="45894"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1" y="9500961"/>
            <a:ext cx="2978679" cy="500142"/>
          </a:xfrm>
          <a:prstGeom prst="rect">
            <a:avLst/>
          </a:prstGeom>
        </p:spPr>
        <p:txBody>
          <a:bodyPr vert="horz" lIns="91787" tIns="45894" rIns="91787" bIns="45894"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93606" y="9500961"/>
            <a:ext cx="2978679" cy="500142"/>
          </a:xfrm>
          <a:prstGeom prst="rect">
            <a:avLst/>
          </a:prstGeom>
        </p:spPr>
        <p:txBody>
          <a:bodyPr vert="horz" lIns="91787" tIns="45894" rIns="91787" bIns="45894" rtlCol="0" anchor="b"/>
          <a:lstStyle>
            <a:lvl1pPr algn="r">
              <a:defRPr sz="1200"/>
            </a:lvl1pPr>
          </a:lstStyle>
          <a:p>
            <a:fld id="{6BF71ADA-26DC-4E09-A382-B6C9A7A6A828}" type="slidenum">
              <a:rPr lang="pt-BR" smtClean="0"/>
              <a:pPr/>
              <a:t>‹nº›</a:t>
            </a:fld>
            <a:endParaRPr lang="pt-BR"/>
          </a:p>
        </p:txBody>
      </p:sp>
    </p:spTree>
    <p:extLst>
      <p:ext uri="{BB962C8B-B14F-4D97-AF65-F5344CB8AC3E}">
        <p14:creationId xmlns:p14="http://schemas.microsoft.com/office/powerpoint/2010/main" val="1813030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35038" y="749300"/>
            <a:ext cx="5005387" cy="3752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6BF71ADA-26DC-4E09-A382-B6C9A7A6A828}" type="slidenum">
              <a:rPr lang="pt-BR" smtClean="0"/>
              <a:pPr/>
              <a:t>1</a:t>
            </a:fld>
            <a:endParaRPr lang="pt-BR" dirty="0"/>
          </a:p>
        </p:txBody>
      </p:sp>
    </p:spTree>
    <p:extLst>
      <p:ext uri="{BB962C8B-B14F-4D97-AF65-F5344CB8AC3E}">
        <p14:creationId xmlns:p14="http://schemas.microsoft.com/office/powerpoint/2010/main" val="505216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33</a:t>
            </a:fld>
            <a:endParaRPr lang="pt-BR"/>
          </a:p>
        </p:txBody>
      </p:sp>
    </p:spTree>
    <p:extLst>
      <p:ext uri="{BB962C8B-B14F-4D97-AF65-F5344CB8AC3E}">
        <p14:creationId xmlns:p14="http://schemas.microsoft.com/office/powerpoint/2010/main" val="555952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34</a:t>
            </a:fld>
            <a:endParaRPr lang="pt-BR"/>
          </a:p>
        </p:txBody>
      </p:sp>
    </p:spTree>
    <p:extLst>
      <p:ext uri="{BB962C8B-B14F-4D97-AF65-F5344CB8AC3E}">
        <p14:creationId xmlns:p14="http://schemas.microsoft.com/office/powerpoint/2010/main" val="2395076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35</a:t>
            </a:fld>
            <a:endParaRPr lang="pt-BR"/>
          </a:p>
        </p:txBody>
      </p:sp>
    </p:spTree>
    <p:extLst>
      <p:ext uri="{BB962C8B-B14F-4D97-AF65-F5344CB8AC3E}">
        <p14:creationId xmlns:p14="http://schemas.microsoft.com/office/powerpoint/2010/main" val="393042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36</a:t>
            </a:fld>
            <a:endParaRPr lang="pt-BR"/>
          </a:p>
        </p:txBody>
      </p:sp>
    </p:spTree>
    <p:extLst>
      <p:ext uri="{BB962C8B-B14F-4D97-AF65-F5344CB8AC3E}">
        <p14:creationId xmlns:p14="http://schemas.microsoft.com/office/powerpoint/2010/main" val="3950744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37</a:t>
            </a:fld>
            <a:endParaRPr lang="pt-BR"/>
          </a:p>
        </p:txBody>
      </p:sp>
    </p:spTree>
    <p:extLst>
      <p:ext uri="{BB962C8B-B14F-4D97-AF65-F5344CB8AC3E}">
        <p14:creationId xmlns:p14="http://schemas.microsoft.com/office/powerpoint/2010/main" val="137244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38</a:t>
            </a:fld>
            <a:endParaRPr lang="pt-BR"/>
          </a:p>
        </p:txBody>
      </p:sp>
    </p:spTree>
    <p:extLst>
      <p:ext uri="{BB962C8B-B14F-4D97-AF65-F5344CB8AC3E}">
        <p14:creationId xmlns:p14="http://schemas.microsoft.com/office/powerpoint/2010/main" val="1857617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BF71ADA-26DC-4E09-A382-B6C9A7A6A828}" type="slidenum">
              <a:rPr lang="pt-BR" smtClean="0"/>
              <a:pPr/>
              <a:t>2</a:t>
            </a:fld>
            <a:endParaRPr lang="pt-BR"/>
          </a:p>
        </p:txBody>
      </p:sp>
    </p:spTree>
    <p:extLst>
      <p:ext uri="{BB962C8B-B14F-4D97-AF65-F5344CB8AC3E}">
        <p14:creationId xmlns:p14="http://schemas.microsoft.com/office/powerpoint/2010/main" val="219071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BF71ADA-26DC-4E09-A382-B6C9A7A6A828}" type="slidenum">
              <a:rPr lang="pt-BR" smtClean="0"/>
              <a:pPr/>
              <a:t>3</a:t>
            </a:fld>
            <a:endParaRPr lang="pt-BR"/>
          </a:p>
        </p:txBody>
      </p:sp>
    </p:spTree>
    <p:extLst>
      <p:ext uri="{BB962C8B-B14F-4D97-AF65-F5344CB8AC3E}">
        <p14:creationId xmlns:p14="http://schemas.microsoft.com/office/powerpoint/2010/main" val="1289492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27</a:t>
            </a:fld>
            <a:endParaRPr lang="pt-BR"/>
          </a:p>
        </p:txBody>
      </p:sp>
    </p:spTree>
    <p:extLst>
      <p:ext uri="{BB962C8B-B14F-4D97-AF65-F5344CB8AC3E}">
        <p14:creationId xmlns:p14="http://schemas.microsoft.com/office/powerpoint/2010/main" val="1535258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28</a:t>
            </a:fld>
            <a:endParaRPr lang="pt-BR"/>
          </a:p>
        </p:txBody>
      </p:sp>
    </p:spTree>
    <p:extLst>
      <p:ext uri="{BB962C8B-B14F-4D97-AF65-F5344CB8AC3E}">
        <p14:creationId xmlns:p14="http://schemas.microsoft.com/office/powerpoint/2010/main" val="28663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29</a:t>
            </a:fld>
            <a:endParaRPr lang="pt-BR"/>
          </a:p>
        </p:txBody>
      </p:sp>
    </p:spTree>
    <p:extLst>
      <p:ext uri="{BB962C8B-B14F-4D97-AF65-F5344CB8AC3E}">
        <p14:creationId xmlns:p14="http://schemas.microsoft.com/office/powerpoint/2010/main" val="18462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30</a:t>
            </a:fld>
            <a:endParaRPr lang="pt-BR"/>
          </a:p>
        </p:txBody>
      </p:sp>
    </p:spTree>
    <p:extLst>
      <p:ext uri="{BB962C8B-B14F-4D97-AF65-F5344CB8AC3E}">
        <p14:creationId xmlns:p14="http://schemas.microsoft.com/office/powerpoint/2010/main" val="3741137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31</a:t>
            </a:fld>
            <a:endParaRPr lang="pt-BR"/>
          </a:p>
        </p:txBody>
      </p:sp>
    </p:spTree>
    <p:extLst>
      <p:ext uri="{BB962C8B-B14F-4D97-AF65-F5344CB8AC3E}">
        <p14:creationId xmlns:p14="http://schemas.microsoft.com/office/powerpoint/2010/main" val="1896533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6BF71ADA-26DC-4E09-A382-B6C9A7A6A828}" type="slidenum">
              <a:rPr lang="pt-BR" smtClean="0"/>
              <a:pPr/>
              <a:t>32</a:t>
            </a:fld>
            <a:endParaRPr lang="pt-BR"/>
          </a:p>
        </p:txBody>
      </p:sp>
    </p:spTree>
    <p:extLst>
      <p:ext uri="{BB962C8B-B14F-4D97-AF65-F5344CB8AC3E}">
        <p14:creationId xmlns:p14="http://schemas.microsoft.com/office/powerpoint/2010/main" val="192422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2"/>
            <a:ext cx="7543800" cy="2593975"/>
          </a:xfrm>
        </p:spPr>
        <p:txBody>
          <a:bodyPr anchor="b"/>
          <a:lstStyle>
            <a:lvl1pPr>
              <a:defRPr sz="6600">
                <a:ln>
                  <a:noFill/>
                </a:ln>
                <a:solidFill>
                  <a:schemeClr val="tx2"/>
                </a:solidFill>
              </a:defRPr>
            </a:lvl1pPr>
          </a:lstStyle>
          <a:p>
            <a:r>
              <a:rPr lang="pt-BR"/>
              <a:t>Clique para editar o título mestre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7C1EA18-397A-42ED-A4D8-E9B0B5CFF919}" type="datetime1">
              <a:rPr lang="pt-BR" smtClean="0"/>
              <a:pPr/>
              <a:t>21/10/2022</a:t>
            </a:fld>
            <a:endParaRPr lang="pt-BR" dirty="0"/>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lvl1pPr>
              <a:defRPr sz="1400"/>
            </a:lvl1pPr>
          </a:lstStyle>
          <a:p>
            <a:fld id="{2290467E-358F-4528-AEEF-99E06C4EF0EF}" type="slidenum">
              <a:rPr lang="pt-BR" smtClean="0"/>
              <a:pPr/>
              <a:t>‹nº›</a:t>
            </a:fld>
            <a:endParaRPr lang="pt-B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55E998D-EABE-45C8-A5F9-DFED1A2BFC9E}" type="datetime1">
              <a:rPr lang="pt-BR" smtClean="0"/>
              <a:pPr/>
              <a:t>21/10/2022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290467E-358F-4528-AEEF-99E06C4EF0EF}"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pt-BR"/>
              <a:t>Clique para editar o título mestre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6BEA2E44-15BE-48B0-98E7-FF0558FD2190}" type="datetime1">
              <a:rPr lang="pt-BR" smtClean="0"/>
              <a:pPr/>
              <a:t>21/10/2022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290467E-358F-4528-AEEF-99E06C4EF0EF}"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571184" cy="1143000"/>
          </a:xfrm>
        </p:spPr>
        <p:txBody>
          <a:bodyPr/>
          <a:lstStyle>
            <a:lvl1pPr>
              <a:defRPr sz="2800">
                <a:effectLst>
                  <a:outerShdw blurRad="38100" dist="38100" dir="2700000" algn="tl">
                    <a:srgbClr val="000000">
                      <a:alpha val="43137"/>
                    </a:srgbClr>
                  </a:outerShdw>
                </a:effectLst>
              </a:defRPr>
            </a:lvl1pPr>
          </a:lstStyle>
          <a:p>
            <a:r>
              <a:rPr lang="pt-BR" dirty="0"/>
              <a:t>CLIQUE PARA EDITAR O TÍTULO MESTRE</a:t>
            </a:r>
            <a:endParaRPr lang="en-US" dirty="0"/>
          </a:p>
        </p:txBody>
      </p:sp>
      <p:sp>
        <p:nvSpPr>
          <p:cNvPr id="3" name="Content Placeholder 2"/>
          <p:cNvSpPr>
            <a:spLocks noGrp="1"/>
          </p:cNvSpPr>
          <p:nvPr>
            <p:ph idx="1"/>
          </p:nvPr>
        </p:nvSpPr>
        <p:spPr/>
        <p:txBody>
          <a:bodyPr/>
          <a:lstStyle>
            <a:lvl1pPr marL="571500" indent="-457200">
              <a:buClr>
                <a:schemeClr val="bg2">
                  <a:lumMod val="25000"/>
                </a:schemeClr>
              </a:buClr>
              <a:buFont typeface="Wingdings 2" pitchFamily="18" charset="2"/>
              <a:buChar char=""/>
              <a:defRPr>
                <a:solidFill>
                  <a:schemeClr val="accent1">
                    <a:lumMod val="75000"/>
                  </a:schemeClr>
                </a:solidFill>
              </a:defRPr>
            </a:lvl1pPr>
            <a:lvl2pPr marL="868680" indent="-457200">
              <a:buFont typeface="Calibri" pitchFamily="34" charset="0"/>
              <a:buChar char="‒"/>
              <a:defRPr>
                <a:solidFill>
                  <a:schemeClr val="accent1">
                    <a:lumMod val="75000"/>
                  </a:schemeClr>
                </a:solidFill>
              </a:defRPr>
            </a:lvl2pPr>
            <a:lvl3pPr marL="1120140" indent="-342900">
              <a:buFont typeface="Arial" pitchFamily="34" charset="0"/>
              <a:buChar char="•"/>
              <a:defRPr>
                <a:solidFill>
                  <a:schemeClr val="accent1">
                    <a:lumMod val="75000"/>
                  </a:schemeClr>
                </a:solidFill>
              </a:defRPr>
            </a:lvl3pPr>
            <a:lvl4pPr marL="1394460" indent="-342900">
              <a:buFont typeface="Wingdings" pitchFamily="2" charset="2"/>
              <a:buChar char="§"/>
              <a:defRPr>
                <a:solidFill>
                  <a:schemeClr val="accent1">
                    <a:lumMod val="75000"/>
                  </a:schemeClr>
                </a:solidFill>
              </a:defRPr>
            </a:lvl4pPr>
            <a:lvl5pPr marL="1668780" indent="-342900">
              <a:buFont typeface="Arial" pitchFamily="34" charset="0"/>
              <a:buChar char="•"/>
              <a:defRPr>
                <a:solidFill>
                  <a:schemeClr val="accent1">
                    <a:lumMod val="75000"/>
                  </a:schemeClr>
                </a:solidFill>
              </a:defRPr>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4" name="Date Placeholder 3"/>
          <p:cNvSpPr>
            <a:spLocks noGrp="1"/>
          </p:cNvSpPr>
          <p:nvPr>
            <p:ph type="dt" sz="half" idx="10"/>
          </p:nvPr>
        </p:nvSpPr>
        <p:spPr/>
        <p:txBody>
          <a:bodyPr/>
          <a:lstStyle/>
          <a:p>
            <a:fld id="{D1BA88A0-1AEB-4470-A024-5BD557F4F08F}" type="datetime1">
              <a:rPr lang="pt-BR" smtClean="0"/>
              <a:pPr/>
              <a:t>21/10/2022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290467E-358F-4528-AEEF-99E06C4EF0EF}" type="slidenum">
              <a:rPr lang="pt-BR" smtClean="0"/>
              <a:pPr/>
              <a:t>‹nº›</a:t>
            </a:fld>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722314" y="5486400"/>
            <a:ext cx="7659687" cy="1168400"/>
          </a:xfrm>
        </p:spPr>
        <p:txBody>
          <a:bodyPr anchor="t"/>
          <a:lstStyle>
            <a:lvl1pPr algn="l">
              <a:defRPr sz="3600" b="0" cap="all"/>
            </a:lvl1pPr>
          </a:lstStyle>
          <a:p>
            <a:r>
              <a:rPr lang="pt-BR"/>
              <a:t>Clique para editar o título mestre</a:t>
            </a:r>
            <a:endParaRPr lang="en-US" dirty="0"/>
          </a:p>
        </p:txBody>
      </p:sp>
      <p:sp>
        <p:nvSpPr>
          <p:cNvPr id="3" name="Text Placeholder 2"/>
          <p:cNvSpPr>
            <a:spLocks noGrp="1"/>
          </p:cNvSpPr>
          <p:nvPr>
            <p:ph type="body" idx="1"/>
          </p:nvPr>
        </p:nvSpPr>
        <p:spPr>
          <a:xfrm>
            <a:off x="722314"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E17A0B48-7780-427F-A0DB-387804D1822B}" type="datetime1">
              <a:rPr lang="pt-BR" smtClean="0"/>
              <a:pPr/>
              <a:t>21/10/2022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290467E-358F-4528-AEEF-99E06C4EF0EF}"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FBDC0703-BF43-463D-B1A0-FB38B44E0173}" type="datetime1">
              <a:rPr lang="pt-BR" smtClean="0"/>
              <a:pPr/>
              <a:t>21/10/2022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290467E-358F-4528-AEEF-99E06C4EF0EF}"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094A6CD1-8BB6-422A-99E7-A7900F34172E}" type="datetime1">
              <a:rPr lang="pt-BR" smtClean="0"/>
              <a:pPr/>
              <a:t>21/10/2022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290467E-358F-4528-AEEF-99E06C4EF0EF}"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5D706A1C-18A0-4C56-B3CA-831F145F93D9}" type="datetime1">
              <a:rPr lang="pt-BR" smtClean="0"/>
              <a:pPr/>
              <a:t>21/10/2022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290467E-358F-4528-AEEF-99E06C4EF0EF}"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17466-9D27-4E07-A407-DC7A7BF3D7CA}" type="datetime1">
              <a:rPr lang="pt-BR" smtClean="0"/>
              <a:pPr/>
              <a:t>21/10/2022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290467E-358F-4528-AEEF-99E06C4EF0EF}"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pt-BR"/>
              <a:t>Clique para editar o título mestre</a:t>
            </a:r>
            <a:endParaRPr lang="en-US" dirty="0"/>
          </a:p>
        </p:txBody>
      </p:sp>
      <p:sp>
        <p:nvSpPr>
          <p:cNvPr id="4" name="Text Placeholder 3"/>
          <p:cNvSpPr>
            <a:spLocks noGrp="1"/>
          </p:cNvSpPr>
          <p:nvPr>
            <p:ph type="body" sz="half" idx="2"/>
          </p:nvPr>
        </p:nvSpPr>
        <p:spPr>
          <a:xfrm>
            <a:off x="304800"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172348A2-7220-4632-9DB7-1DC0B986585B}" type="datetime1">
              <a:rPr lang="pt-BR" smtClean="0"/>
              <a:pPr/>
              <a:t>21/10/2022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290467E-358F-4528-AEEF-99E06C4EF0EF}" type="slidenum">
              <a:rPr lang="pt-BR" smtClean="0"/>
              <a:pPr/>
              <a:t>‹nº›</a:t>
            </a:fld>
            <a:endParaRPr lang="pt-BR"/>
          </a:p>
        </p:txBody>
      </p:sp>
      <p:sp>
        <p:nvSpPr>
          <p:cNvPr id="9" name="Content Placeholder 8"/>
          <p:cNvSpPr>
            <a:spLocks noGrp="1"/>
          </p:cNvSpPr>
          <p:nvPr>
            <p:ph sz="quarter" idx="13"/>
          </p:nvPr>
        </p:nvSpPr>
        <p:spPr>
          <a:xfrm>
            <a:off x="304800" y="381000"/>
            <a:ext cx="7772400" cy="494284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pt-BR"/>
              <a:t>Clique para editar o título mestre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8" name="Date Placeholder 7"/>
          <p:cNvSpPr>
            <a:spLocks noGrp="1"/>
          </p:cNvSpPr>
          <p:nvPr>
            <p:ph type="dt" sz="half" idx="10"/>
          </p:nvPr>
        </p:nvSpPr>
        <p:spPr/>
        <p:txBody>
          <a:bodyPr/>
          <a:lstStyle/>
          <a:p>
            <a:fld id="{9BCFC757-2550-4DEE-A5C0-289764AEC6D4}" type="datetime1">
              <a:rPr lang="pt-BR" smtClean="0"/>
              <a:pPr/>
              <a:t>21/10/2022</a:t>
            </a:fld>
            <a:endParaRPr lang="pt-BR"/>
          </a:p>
        </p:txBody>
      </p:sp>
      <p:sp>
        <p:nvSpPr>
          <p:cNvPr id="9" name="Slide Number Placeholder 8"/>
          <p:cNvSpPr>
            <a:spLocks noGrp="1"/>
          </p:cNvSpPr>
          <p:nvPr>
            <p:ph type="sldNum" sz="quarter" idx="11"/>
          </p:nvPr>
        </p:nvSpPr>
        <p:spPr/>
        <p:txBody>
          <a:bodyPr/>
          <a:lstStyle/>
          <a:p>
            <a:fld id="{2290467E-358F-4528-AEEF-99E06C4EF0EF}" type="slidenum">
              <a:rPr lang="pt-BR" smtClean="0"/>
              <a:pPr/>
              <a:t>‹nº›</a:t>
            </a:fld>
            <a:endParaRPr lang="pt-BR"/>
          </a:p>
        </p:txBody>
      </p:sp>
      <p:sp>
        <p:nvSpPr>
          <p:cNvPr id="10" name="Footer Placeholder 9"/>
          <p:cNvSpPr>
            <a:spLocks noGrp="1"/>
          </p:cNvSpPr>
          <p:nvPr>
            <p:ph type="ftr" sz="quarter" idx="12"/>
          </p:nvPr>
        </p:nvSpPr>
        <p:spPr/>
        <p:txBody>
          <a:bodyPr/>
          <a:lstStyle/>
          <a:p>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pt-BR"/>
              <a:t>Clique para editar o título mestre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400">
                <a:solidFill>
                  <a:srgbClr val="FFFFFF"/>
                </a:solidFill>
              </a:defRPr>
            </a:lvl1pPr>
          </a:lstStyle>
          <a:p>
            <a:fld id="{2290467E-358F-4528-AEEF-99E06C4EF0EF}" type="slidenum">
              <a:rPr lang="pt-BR" smtClean="0"/>
              <a:pPr/>
              <a:t>‹nº›</a:t>
            </a:fld>
            <a:endParaRPr lang="pt-BR" dirty="0"/>
          </a:p>
        </p:txBody>
      </p:sp>
      <p:sp>
        <p:nvSpPr>
          <p:cNvPr id="5" name="Footer Placeholder 4"/>
          <p:cNvSpPr>
            <a:spLocks noGrp="1"/>
          </p:cNvSpPr>
          <p:nvPr>
            <p:ph type="ftr" sz="quarter" idx="3"/>
          </p:nvPr>
        </p:nvSpPr>
        <p:spPr>
          <a:xfrm rot="16200000">
            <a:off x="7586911"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pt-BR"/>
          </a:p>
        </p:txBody>
      </p:sp>
      <p:sp>
        <p:nvSpPr>
          <p:cNvPr id="4" name="Date Placeholder 3"/>
          <p:cNvSpPr>
            <a:spLocks noGrp="1"/>
          </p:cNvSpPr>
          <p:nvPr>
            <p:ph type="dt" sz="half" idx="2"/>
          </p:nvPr>
        </p:nvSpPr>
        <p:spPr>
          <a:xfrm rot="16200000">
            <a:off x="7551352"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E78137F-E569-42D1-823A-1594EECB4776}" type="datetime1">
              <a:rPr lang="pt-BR" smtClean="0"/>
              <a:pPr/>
              <a:t>21/10/2022</a:t>
            </a:fld>
            <a:endParaRPr lang="pt-BR"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r" defTabSz="914400" rtl="0" eaLnBrk="1" latinLnBrk="0" hangingPunct="1">
        <a:spcBef>
          <a:spcPct val="0"/>
        </a:spcBef>
        <a:buNone/>
        <a:defRPr sz="32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tx2">
            <a:lumMod val="75000"/>
          </a:schemeClr>
        </a:buClr>
        <a:buFont typeface="Wingdings 2" pitchFamily="18" charset="2"/>
        <a:buChar char=""/>
        <a:defRPr sz="2200" kern="1200">
          <a:solidFill>
            <a:schemeClr val="tx1"/>
          </a:solidFill>
          <a:latin typeface="+mn-lt"/>
          <a:ea typeface="+mn-ea"/>
          <a:cs typeface="+mn-cs"/>
        </a:defRPr>
      </a:lvl1pPr>
      <a:lvl2pPr marL="754380" indent="-342900" algn="l" defTabSz="914400" rtl="0" eaLnBrk="1" latinLnBrk="0" hangingPunct="1">
        <a:spcBef>
          <a:spcPct val="20000"/>
        </a:spcBef>
        <a:buClr>
          <a:schemeClr val="accent2"/>
        </a:buClr>
        <a:buFont typeface="Calibri"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idesisema.meioambiente.mg.gov.br/webgi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oi.org/10.5281/zenodo.557193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1520" y="260648"/>
            <a:ext cx="7992888" cy="4176464"/>
          </a:xfrm>
        </p:spPr>
        <p:txBody>
          <a:bodyPr>
            <a:noAutofit/>
          </a:bodyPr>
          <a:lstStyle/>
          <a:p>
            <a:pPr algn="ctr"/>
            <a:r>
              <a:rPr lang="pt-BR" sz="3000" b="1" spc="0" dirty="0">
                <a:ln w="0"/>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Elaboração de Diagnóstico temático de Saneamento Básico</a:t>
            </a:r>
            <a:br>
              <a:rPr lang="pt-BR" sz="3000" b="1" spc="0" dirty="0">
                <a:ln w="0"/>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pt-BR" sz="3000" b="1" spc="0" dirty="0">
                <a:ln w="0"/>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Santa Luzia – MG</a:t>
            </a:r>
            <a:br>
              <a:rPr lang="pt-BR" sz="3000" b="1" spc="0" dirty="0">
                <a:ln w="0"/>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br>
              <a:rPr lang="pt-BR" sz="3000" b="1" spc="0" dirty="0">
                <a:ln w="0"/>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pt-BR" sz="3000" b="1" spc="0" dirty="0">
                <a:ln w="0"/>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Eng. Ph. D. Rubens Campos</a:t>
            </a:r>
            <a:br>
              <a:rPr lang="pt-BR" sz="3000" b="1" spc="0" dirty="0">
                <a:ln w="0"/>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pt-BR" sz="3000" b="1" spc="0" dirty="0">
                <a:ln w="0"/>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Belo Horizonte, 21/10/22</a:t>
            </a:r>
            <a:br>
              <a:rPr lang="pt-BR" sz="3000" b="1" spc="0" dirty="0">
                <a:ln w="0"/>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pt-BR" sz="3000" b="1" spc="0" dirty="0">
              <a:ln w="0"/>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328318" y="4437112"/>
            <a:ext cx="7988097" cy="1944216"/>
          </a:xfrm>
        </p:spPr>
        <p:txBody>
          <a:bodyPr>
            <a:normAutofit fontScale="62500" lnSpcReduction="20000"/>
          </a:bodyPr>
          <a:lstStyle/>
          <a:p>
            <a:pPr algn="just"/>
            <a:r>
              <a:rPr lang="pt-BR" b="1" dirty="0">
                <a:solidFill>
                  <a:schemeClr val="tx2">
                    <a:lumMod val="75000"/>
                  </a:schemeClr>
                </a:solidFill>
              </a:rPr>
              <a:t>APRESENTAÇÃO PRIMEIRA PARTE</a:t>
            </a:r>
          </a:p>
          <a:p>
            <a:pPr algn="just"/>
            <a:endParaRPr lang="pt-BR" b="1" dirty="0">
              <a:solidFill>
                <a:schemeClr val="tx2">
                  <a:lumMod val="75000"/>
                </a:schemeClr>
              </a:solidFill>
            </a:endParaRPr>
          </a:p>
          <a:p>
            <a:pPr algn="just"/>
            <a:r>
              <a:rPr lang="pt-BR" b="1" dirty="0">
                <a:solidFill>
                  <a:schemeClr val="tx2">
                    <a:lumMod val="75000"/>
                  </a:schemeClr>
                </a:solidFill>
              </a:rPr>
              <a:t>Desenvolvimento de cenários de impermeabilização do solo (supressão de</a:t>
            </a:r>
          </a:p>
          <a:p>
            <a:pPr algn="just"/>
            <a:r>
              <a:rPr lang="pt-BR" b="1" dirty="0">
                <a:solidFill>
                  <a:schemeClr val="tx2">
                    <a:lumMod val="75000"/>
                  </a:schemeClr>
                </a:solidFill>
              </a:rPr>
              <a:t>vegetação e ocupação) da Região de Chácaras, bem como o impacto de cada um</a:t>
            </a:r>
          </a:p>
          <a:p>
            <a:pPr algn="just"/>
            <a:r>
              <a:rPr lang="pt-BR" b="1" dirty="0">
                <a:solidFill>
                  <a:schemeClr val="tx2">
                    <a:lumMod val="75000"/>
                  </a:schemeClr>
                </a:solidFill>
              </a:rPr>
              <a:t>deles no escoamento superficial direto;</a:t>
            </a:r>
          </a:p>
          <a:p>
            <a:pPr algn="just"/>
            <a:endParaRPr lang="pt-BR" b="1" dirty="0">
              <a:solidFill>
                <a:schemeClr val="tx2">
                  <a:lumMod val="75000"/>
                </a:schemeClr>
              </a:solidFill>
            </a:endParaRPr>
          </a:p>
          <a:p>
            <a:pPr algn="just"/>
            <a:r>
              <a:rPr lang="pt-BR" b="1" dirty="0">
                <a:solidFill>
                  <a:schemeClr val="tx2">
                    <a:lumMod val="75000"/>
                  </a:schemeClr>
                </a:solidFill>
              </a:rPr>
              <a:t>Avaliação hidrológica, pluviométrica e do solo da Bacia do Córrego Baronesa (que</a:t>
            </a:r>
          </a:p>
          <a:p>
            <a:pPr algn="just"/>
            <a:r>
              <a:rPr lang="pt-BR" b="1" dirty="0">
                <a:solidFill>
                  <a:schemeClr val="tx2">
                    <a:lumMod val="75000"/>
                  </a:schemeClr>
                </a:solidFill>
              </a:rPr>
              <a:t>compreende a Região de Chácaras), considerando os diferentes cenários de</a:t>
            </a:r>
          </a:p>
          <a:p>
            <a:pPr algn="just"/>
            <a:r>
              <a:rPr lang="pt-BR" b="1" dirty="0">
                <a:solidFill>
                  <a:schemeClr val="tx2">
                    <a:lumMod val="75000"/>
                  </a:schemeClr>
                </a:solidFill>
              </a:rPr>
              <a:t>impermeabilização do solo;</a:t>
            </a:r>
          </a:p>
        </p:txBody>
      </p:sp>
    </p:spTree>
    <p:extLst>
      <p:ext uri="{BB962C8B-B14F-4D97-AF65-F5344CB8AC3E}">
        <p14:creationId xmlns:p14="http://schemas.microsoft.com/office/powerpoint/2010/main" val="3690458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10</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Hidrologia: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graphicFrame>
        <p:nvGraphicFramePr>
          <p:cNvPr id="5" name="Tabela 4">
            <a:extLst>
              <a:ext uri="{FF2B5EF4-FFF2-40B4-BE49-F238E27FC236}">
                <a16:creationId xmlns:a16="http://schemas.microsoft.com/office/drawing/2014/main" id="{721E27AE-E6B5-67C8-D5A6-A60F34BE940F}"/>
              </a:ext>
            </a:extLst>
          </p:cNvPr>
          <p:cNvGraphicFramePr>
            <a:graphicFrameLocks noGrp="1"/>
          </p:cNvGraphicFramePr>
          <p:nvPr>
            <p:extLst>
              <p:ext uri="{D42A27DB-BD31-4B8C-83A1-F6EECF244321}">
                <p14:modId xmlns:p14="http://schemas.microsoft.com/office/powerpoint/2010/main" val="1640076924"/>
              </p:ext>
            </p:extLst>
          </p:nvPr>
        </p:nvGraphicFramePr>
        <p:xfrm>
          <a:off x="755576" y="2060848"/>
          <a:ext cx="7362900" cy="4389120"/>
        </p:xfrm>
        <a:graphic>
          <a:graphicData uri="http://schemas.openxmlformats.org/drawingml/2006/table">
            <a:tbl>
              <a:tblPr firstRow="1" firstCol="1" bandRow="1">
                <a:tableStyleId>{5C22544A-7EE6-4342-B048-85BDC9FD1C3A}</a:tableStyleId>
              </a:tblPr>
              <a:tblGrid>
                <a:gridCol w="1677269">
                  <a:extLst>
                    <a:ext uri="{9D8B030D-6E8A-4147-A177-3AD203B41FA5}">
                      <a16:colId xmlns:a16="http://schemas.microsoft.com/office/drawing/2014/main" val="1370752532"/>
                    </a:ext>
                  </a:extLst>
                </a:gridCol>
                <a:gridCol w="1780349">
                  <a:extLst>
                    <a:ext uri="{9D8B030D-6E8A-4147-A177-3AD203B41FA5}">
                      <a16:colId xmlns:a16="http://schemas.microsoft.com/office/drawing/2014/main" val="1410391887"/>
                    </a:ext>
                  </a:extLst>
                </a:gridCol>
                <a:gridCol w="1714083">
                  <a:extLst>
                    <a:ext uri="{9D8B030D-6E8A-4147-A177-3AD203B41FA5}">
                      <a16:colId xmlns:a16="http://schemas.microsoft.com/office/drawing/2014/main" val="4108268482"/>
                    </a:ext>
                  </a:extLst>
                </a:gridCol>
                <a:gridCol w="2191199">
                  <a:extLst>
                    <a:ext uri="{9D8B030D-6E8A-4147-A177-3AD203B41FA5}">
                      <a16:colId xmlns:a16="http://schemas.microsoft.com/office/drawing/2014/main" val="3975563752"/>
                    </a:ext>
                  </a:extLst>
                </a:gridCol>
              </a:tblGrid>
              <a:tr h="144145">
                <a:tc>
                  <a:txBody>
                    <a:bodyPr/>
                    <a:lstStyle/>
                    <a:p>
                      <a:pPr algn="ctr"/>
                      <a:r>
                        <a:rPr lang="pt-BR" sz="1600">
                          <a:effectLst/>
                        </a:rPr>
                        <a:t>TC Kirpich (min.)</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en-US" sz="1600">
                          <a:effectLst/>
                        </a:rPr>
                        <a:t>TC G. B. Williams (min.)</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Lag time Kirpich (min.)</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en-US" sz="1600">
                          <a:effectLst/>
                        </a:rPr>
                        <a:t>Lag time G. B. Williams (min.)</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932926552"/>
                  </a:ext>
                </a:extLst>
              </a:tr>
              <a:tr h="144145">
                <a:tc>
                  <a:txBody>
                    <a:bodyPr/>
                    <a:lstStyle/>
                    <a:p>
                      <a:pPr algn="ctr"/>
                      <a:r>
                        <a:rPr lang="pt-BR" sz="1600">
                          <a:effectLst/>
                        </a:rPr>
                        <a:t>289.71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121.35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173.8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72.8*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88481861"/>
                  </a:ext>
                </a:extLst>
              </a:tr>
              <a:tr h="144145">
                <a:tc>
                  <a:txBody>
                    <a:bodyPr/>
                    <a:lstStyle/>
                    <a:p>
                      <a:pPr algn="ctr"/>
                      <a:r>
                        <a:rPr lang="pt-BR" sz="1600">
                          <a:effectLst/>
                        </a:rPr>
                        <a:t>179.22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72.45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107.5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43.5*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952556956"/>
                  </a:ext>
                </a:extLst>
              </a:tr>
              <a:tr h="144145">
                <a:tc>
                  <a:txBody>
                    <a:bodyPr/>
                    <a:lstStyle/>
                    <a:p>
                      <a:pPr algn="ctr"/>
                      <a:r>
                        <a:rPr lang="pt-BR" sz="1600">
                          <a:effectLst/>
                        </a:rPr>
                        <a:t>87.66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37.80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52.6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22.7*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996197473"/>
                  </a:ext>
                </a:extLst>
              </a:tr>
              <a:tr h="144145">
                <a:tc>
                  <a:txBody>
                    <a:bodyPr/>
                    <a:lstStyle/>
                    <a:p>
                      <a:pPr algn="ctr"/>
                      <a:r>
                        <a:rPr lang="pt-BR" sz="1600">
                          <a:effectLst/>
                        </a:rPr>
                        <a:t>76.59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34.46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46.0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20.7*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515979763"/>
                  </a:ext>
                </a:extLst>
              </a:tr>
              <a:tr h="144145">
                <a:tc>
                  <a:txBody>
                    <a:bodyPr/>
                    <a:lstStyle/>
                    <a:p>
                      <a:pPr algn="ctr"/>
                      <a:r>
                        <a:rPr lang="pt-BR" sz="1600">
                          <a:effectLst/>
                        </a:rPr>
                        <a:t>168.63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dirty="0">
                          <a:effectLst/>
                        </a:rPr>
                        <a:t>64.80</a:t>
                      </a:r>
                      <a:endParaRPr lang="pt-BR"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101.2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38.9*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846302531"/>
                  </a:ext>
                </a:extLst>
              </a:tr>
              <a:tr h="144145">
                <a:tc>
                  <a:txBody>
                    <a:bodyPr/>
                    <a:lstStyle/>
                    <a:p>
                      <a:pPr algn="ctr"/>
                      <a:r>
                        <a:rPr lang="pt-BR" sz="1600">
                          <a:effectLst/>
                        </a:rPr>
                        <a:t>53.18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24.08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31.9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14.4*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465947269"/>
                  </a:ext>
                </a:extLst>
              </a:tr>
              <a:tr h="144145">
                <a:tc>
                  <a:txBody>
                    <a:bodyPr/>
                    <a:lstStyle/>
                    <a:p>
                      <a:pPr algn="ctr"/>
                      <a:r>
                        <a:rPr lang="pt-BR" sz="1600">
                          <a:effectLst/>
                        </a:rPr>
                        <a:t>125.17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48.09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75.1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28.9*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458965989"/>
                  </a:ext>
                </a:extLst>
              </a:tr>
              <a:tr h="144145">
                <a:tc>
                  <a:txBody>
                    <a:bodyPr/>
                    <a:lstStyle/>
                    <a:p>
                      <a:pPr algn="ctr"/>
                      <a:r>
                        <a:rPr lang="pt-BR" sz="1600">
                          <a:effectLst/>
                        </a:rPr>
                        <a:t>53.72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24.65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32.2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14.8**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931259176"/>
                  </a:ext>
                </a:extLst>
              </a:tr>
              <a:tr h="144145">
                <a:tc>
                  <a:txBody>
                    <a:bodyPr/>
                    <a:lstStyle/>
                    <a:p>
                      <a:pPr algn="ctr"/>
                      <a:r>
                        <a:rPr lang="pt-BR" sz="1600">
                          <a:effectLst/>
                        </a:rPr>
                        <a:t>101.83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45.58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61.1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27.3*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63008090"/>
                  </a:ext>
                </a:extLst>
              </a:tr>
              <a:tr h="144145">
                <a:tc>
                  <a:txBody>
                    <a:bodyPr/>
                    <a:lstStyle/>
                    <a:p>
                      <a:pPr algn="ctr"/>
                      <a:r>
                        <a:rPr lang="pt-BR" sz="1600">
                          <a:effectLst/>
                        </a:rPr>
                        <a:t>115.81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51.22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69.5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30.7*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330903732"/>
                  </a:ext>
                </a:extLst>
              </a:tr>
              <a:tr h="144145">
                <a:tc>
                  <a:txBody>
                    <a:bodyPr/>
                    <a:lstStyle/>
                    <a:p>
                      <a:pPr algn="ctr"/>
                      <a:r>
                        <a:rPr lang="pt-BR" sz="1600">
                          <a:effectLst/>
                        </a:rPr>
                        <a:t>89.58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36.68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53.7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22.0*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204506058"/>
                  </a:ext>
                </a:extLst>
              </a:tr>
              <a:tr h="144145">
                <a:tc>
                  <a:txBody>
                    <a:bodyPr/>
                    <a:lstStyle/>
                    <a:p>
                      <a:pPr algn="ctr"/>
                      <a:r>
                        <a:rPr lang="pt-BR" sz="1600">
                          <a:effectLst/>
                        </a:rPr>
                        <a:t>114.81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51.06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68.9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30.6*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184925907"/>
                  </a:ext>
                </a:extLst>
              </a:tr>
              <a:tr h="144145">
                <a:tc>
                  <a:txBody>
                    <a:bodyPr/>
                    <a:lstStyle/>
                    <a:p>
                      <a:pPr algn="ctr"/>
                      <a:r>
                        <a:rPr lang="pt-BR" sz="1600">
                          <a:effectLst/>
                        </a:rPr>
                        <a:t>125.15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49.27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75.1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29.6**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47951820"/>
                  </a:ext>
                </a:extLst>
              </a:tr>
              <a:tr h="144145">
                <a:tc>
                  <a:txBody>
                    <a:bodyPr/>
                    <a:lstStyle/>
                    <a:p>
                      <a:pPr algn="ctr"/>
                      <a:r>
                        <a:rPr lang="pt-BR" sz="1600">
                          <a:effectLst/>
                        </a:rPr>
                        <a:t>148.11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64.05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88.9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38.4*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770496519"/>
                  </a:ext>
                </a:extLst>
              </a:tr>
              <a:tr h="144145">
                <a:tc>
                  <a:txBody>
                    <a:bodyPr/>
                    <a:lstStyle/>
                    <a:p>
                      <a:pPr algn="ctr"/>
                      <a:r>
                        <a:rPr lang="pt-BR" sz="1600">
                          <a:effectLst/>
                        </a:rPr>
                        <a:t>47.89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22.02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28.7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13.2*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763123345"/>
                  </a:ext>
                </a:extLst>
              </a:tr>
              <a:tr h="144145">
                <a:tc>
                  <a:txBody>
                    <a:bodyPr/>
                    <a:lstStyle/>
                    <a:p>
                      <a:pPr algn="ctr"/>
                      <a:r>
                        <a:rPr lang="pt-BR" sz="1600">
                          <a:effectLst/>
                        </a:rPr>
                        <a:t>278.55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102.81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167.1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dirty="0">
                          <a:effectLst/>
                        </a:rPr>
                        <a:t>61.7*</a:t>
                      </a:r>
                      <a:endParaRPr lang="pt-BR"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179892202"/>
                  </a:ext>
                </a:extLst>
              </a:tr>
            </a:tbl>
          </a:graphicData>
        </a:graphic>
      </p:graphicFrame>
    </p:spTree>
    <p:extLst>
      <p:ext uri="{BB962C8B-B14F-4D97-AF65-F5344CB8AC3E}">
        <p14:creationId xmlns:p14="http://schemas.microsoft.com/office/powerpoint/2010/main" val="1476371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11</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Hidrologia: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graphicFrame>
        <p:nvGraphicFramePr>
          <p:cNvPr id="5" name="Tabela 4">
            <a:extLst>
              <a:ext uri="{FF2B5EF4-FFF2-40B4-BE49-F238E27FC236}">
                <a16:creationId xmlns:a16="http://schemas.microsoft.com/office/drawing/2014/main" id="{05F1FD82-075F-B830-D18F-6E5A0CBC8DDB}"/>
              </a:ext>
            </a:extLst>
          </p:cNvPr>
          <p:cNvGraphicFramePr>
            <a:graphicFrameLocks noGrp="1"/>
          </p:cNvGraphicFramePr>
          <p:nvPr>
            <p:extLst>
              <p:ext uri="{D42A27DB-BD31-4B8C-83A1-F6EECF244321}">
                <p14:modId xmlns:p14="http://schemas.microsoft.com/office/powerpoint/2010/main" val="660124667"/>
              </p:ext>
            </p:extLst>
          </p:nvPr>
        </p:nvGraphicFramePr>
        <p:xfrm>
          <a:off x="971600" y="2060848"/>
          <a:ext cx="6906670" cy="3169920"/>
        </p:xfrm>
        <a:graphic>
          <a:graphicData uri="http://schemas.openxmlformats.org/drawingml/2006/table">
            <a:tbl>
              <a:tblPr firstRow="1" firstCol="1" bandRow="1">
                <a:tableStyleId>{5C22544A-7EE6-4342-B048-85BDC9FD1C3A}</a:tableStyleId>
              </a:tblPr>
              <a:tblGrid>
                <a:gridCol w="1224107">
                  <a:extLst>
                    <a:ext uri="{9D8B030D-6E8A-4147-A177-3AD203B41FA5}">
                      <a16:colId xmlns:a16="http://schemas.microsoft.com/office/drawing/2014/main" val="115982788"/>
                    </a:ext>
                  </a:extLst>
                </a:gridCol>
                <a:gridCol w="1211672">
                  <a:extLst>
                    <a:ext uri="{9D8B030D-6E8A-4147-A177-3AD203B41FA5}">
                      <a16:colId xmlns:a16="http://schemas.microsoft.com/office/drawing/2014/main" val="1372022856"/>
                    </a:ext>
                  </a:extLst>
                </a:gridCol>
                <a:gridCol w="2211958">
                  <a:extLst>
                    <a:ext uri="{9D8B030D-6E8A-4147-A177-3AD203B41FA5}">
                      <a16:colId xmlns:a16="http://schemas.microsoft.com/office/drawing/2014/main" val="259157951"/>
                    </a:ext>
                  </a:extLst>
                </a:gridCol>
                <a:gridCol w="1130157">
                  <a:extLst>
                    <a:ext uri="{9D8B030D-6E8A-4147-A177-3AD203B41FA5}">
                      <a16:colId xmlns:a16="http://schemas.microsoft.com/office/drawing/2014/main" val="708114071"/>
                    </a:ext>
                  </a:extLst>
                </a:gridCol>
                <a:gridCol w="1128776">
                  <a:extLst>
                    <a:ext uri="{9D8B030D-6E8A-4147-A177-3AD203B41FA5}">
                      <a16:colId xmlns:a16="http://schemas.microsoft.com/office/drawing/2014/main" val="1586130306"/>
                    </a:ext>
                  </a:extLst>
                </a:gridCol>
              </a:tblGrid>
              <a:tr h="144145">
                <a:tc>
                  <a:txBody>
                    <a:bodyPr/>
                    <a:lstStyle/>
                    <a:p>
                      <a:pPr algn="ctr"/>
                      <a:r>
                        <a:rPr lang="pt-BR" sz="1600">
                          <a:effectLst/>
                        </a:rPr>
                        <a:t>Elemento</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Distância (Km)</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Declividade (m/m)</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U (m/s)</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Lag (Min.)</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189409602"/>
                  </a:ext>
                </a:extLst>
              </a:tr>
              <a:tr h="144145">
                <a:tc>
                  <a:txBody>
                    <a:bodyPr/>
                    <a:lstStyle/>
                    <a:p>
                      <a:pPr algn="ctr"/>
                      <a:r>
                        <a:rPr lang="pt-BR" sz="1600">
                          <a:effectLst/>
                        </a:rPr>
                        <a:t>R1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0.78374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0.01042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14.514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392785364"/>
                  </a:ext>
                </a:extLst>
              </a:tr>
              <a:tr h="144145">
                <a:tc>
                  <a:txBody>
                    <a:bodyPr/>
                    <a:lstStyle/>
                    <a:p>
                      <a:pPr algn="ctr"/>
                      <a:r>
                        <a:rPr lang="pt-BR" sz="1600">
                          <a:effectLst/>
                        </a:rPr>
                        <a:t>R10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1.03453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0.00716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21.553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587412735"/>
                  </a:ext>
                </a:extLst>
              </a:tr>
              <a:tr h="144145">
                <a:tc>
                  <a:txBody>
                    <a:bodyPr/>
                    <a:lstStyle/>
                    <a:p>
                      <a:pPr algn="ctr"/>
                      <a:r>
                        <a:rPr lang="pt-BR" sz="1600">
                          <a:effectLst/>
                        </a:rPr>
                        <a:t>R11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1.67026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0.00260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92.792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09783579"/>
                  </a:ext>
                </a:extLst>
              </a:tr>
              <a:tr h="144145">
                <a:tc>
                  <a:txBody>
                    <a:bodyPr/>
                    <a:lstStyle/>
                    <a:p>
                      <a:pPr algn="ctr"/>
                      <a:r>
                        <a:rPr lang="pt-BR" sz="1600" dirty="0">
                          <a:effectLst/>
                        </a:rPr>
                        <a:t>R2</a:t>
                      </a:r>
                      <a:endParaRPr lang="pt-BR"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1.62785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0.00874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33.914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804700919"/>
                  </a:ext>
                </a:extLst>
              </a:tr>
              <a:tr h="144145">
                <a:tc>
                  <a:txBody>
                    <a:bodyPr/>
                    <a:lstStyle/>
                    <a:p>
                      <a:pPr algn="ctr"/>
                      <a:r>
                        <a:rPr lang="pt-BR" sz="1600">
                          <a:effectLst/>
                        </a:rPr>
                        <a:t>R3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0.51106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0.01486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7.098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587436051"/>
                  </a:ext>
                </a:extLst>
              </a:tr>
              <a:tr h="144145">
                <a:tc>
                  <a:txBody>
                    <a:bodyPr/>
                    <a:lstStyle/>
                    <a:p>
                      <a:pPr algn="ctr"/>
                      <a:r>
                        <a:rPr lang="pt-BR" sz="1600">
                          <a:effectLst/>
                        </a:rPr>
                        <a:t>R4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0.00141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0.01515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0.018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782767270"/>
                  </a:ext>
                </a:extLst>
              </a:tr>
              <a:tr h="144145">
                <a:tc>
                  <a:txBody>
                    <a:bodyPr/>
                    <a:lstStyle/>
                    <a:p>
                      <a:pPr algn="ctr"/>
                      <a:r>
                        <a:rPr lang="pt-BR" sz="1600">
                          <a:effectLst/>
                        </a:rPr>
                        <a:t>R5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0.7567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0.01854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7.419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80803381"/>
                  </a:ext>
                </a:extLst>
              </a:tr>
              <a:tr h="144145">
                <a:tc>
                  <a:txBody>
                    <a:bodyPr/>
                    <a:lstStyle/>
                    <a:p>
                      <a:pPr algn="ctr"/>
                      <a:r>
                        <a:rPr lang="pt-BR" sz="1600">
                          <a:effectLst/>
                        </a:rPr>
                        <a:t>R6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0.42689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0.02013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3.557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031127712"/>
                  </a:ext>
                </a:extLst>
              </a:tr>
              <a:tr h="144145">
                <a:tc>
                  <a:txBody>
                    <a:bodyPr/>
                    <a:lstStyle/>
                    <a:p>
                      <a:pPr algn="ctr"/>
                      <a:r>
                        <a:rPr lang="pt-BR" sz="1600">
                          <a:effectLst/>
                        </a:rPr>
                        <a:t>R7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0.001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0.06433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0.006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261039396"/>
                  </a:ext>
                </a:extLst>
              </a:tr>
              <a:tr h="144145">
                <a:tc>
                  <a:txBody>
                    <a:bodyPr/>
                    <a:lstStyle/>
                    <a:p>
                      <a:pPr algn="ctr"/>
                      <a:r>
                        <a:rPr lang="pt-BR" sz="1600">
                          <a:effectLst/>
                        </a:rPr>
                        <a:t>R8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0.93423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0.00198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0.35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44.487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987653589"/>
                  </a:ext>
                </a:extLst>
              </a:tr>
              <a:tr h="144145">
                <a:tc>
                  <a:txBody>
                    <a:bodyPr/>
                    <a:lstStyle/>
                    <a:p>
                      <a:pPr algn="ctr"/>
                      <a:r>
                        <a:rPr lang="pt-BR" sz="1600">
                          <a:effectLst/>
                        </a:rPr>
                        <a:t>R9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0.41697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0.01903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dirty="0">
                          <a:effectLst/>
                        </a:rPr>
                        <a:t>3.658</a:t>
                      </a:r>
                      <a:endParaRPr lang="pt-BR"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499906136"/>
                  </a:ext>
                </a:extLst>
              </a:tr>
            </a:tbl>
          </a:graphicData>
        </a:graphic>
      </p:graphicFrame>
    </p:spTree>
    <p:extLst>
      <p:ext uri="{BB962C8B-B14F-4D97-AF65-F5344CB8AC3E}">
        <p14:creationId xmlns:p14="http://schemas.microsoft.com/office/powerpoint/2010/main" val="1042042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12</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Hidrologia: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6A9CDBF1-E3F2-4BD6-5297-2B307D617397}"/>
              </a:ext>
            </a:extLst>
          </p:cNvPr>
          <p:cNvSpPr txBox="1"/>
          <p:nvPr/>
        </p:nvSpPr>
        <p:spPr>
          <a:xfrm>
            <a:off x="1187624" y="1844823"/>
            <a:ext cx="6840760" cy="4196020"/>
          </a:xfrm>
          <a:prstGeom prst="rect">
            <a:avLst/>
          </a:prstGeom>
          <a:noFill/>
        </p:spPr>
        <p:txBody>
          <a:bodyPr wrap="square">
            <a:spAutoFit/>
          </a:bodyPr>
          <a:lstStyle/>
          <a:p>
            <a:pPr marL="342900" lvl="0" indent="-34290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Mancha Urbana – Considera as edificações e arruamentos - Coloração avermelhada;</a:t>
            </a:r>
            <a:endParaRPr lang="pt-BR" sz="12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Vegetação Densa – Agrupa toda vegetação arbustiva e de grande porte - Coloração verde escura;</a:t>
            </a:r>
            <a:endParaRPr lang="pt-BR" sz="12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Vegetação Rasteira – Agrupa toda vegetação de pequeno porte - Coloração amarelada;</a:t>
            </a:r>
            <a:endParaRPr lang="pt-BR" sz="12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Massa de água - Agrupa reservatórios e lagos - Coloração azulada;</a:t>
            </a:r>
            <a:endParaRPr lang="pt-BR" sz="12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Solos expostos – Qualquer ocorrência de solos sem revestimento - Coloração cinza e magenta.</a:t>
            </a:r>
            <a:endParaRPr lang="pt-BR" sz="12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448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13</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Hidrologia: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C46D2827-8282-258F-463C-12CE3C1EEADA}"/>
              </a:ext>
            </a:extLst>
          </p:cNvPr>
          <p:cNvSpPr>
            <a:spLocks noChangeArrowheads="1"/>
          </p:cNvSpPr>
          <p:nvPr/>
        </p:nvSpPr>
        <p:spPr bwMode="auto">
          <a:xfrm>
            <a:off x="1056456" y="1844824"/>
            <a:ext cx="6971928" cy="253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indent="-342900" algn="just" eaLnBrk="1" fontAlgn="base" hangingPunct="1">
              <a:lnSpc>
                <a:spcPct val="150000"/>
              </a:lnSpc>
              <a:spcBef>
                <a:spcPct val="0"/>
              </a:spcBef>
              <a:spcAft>
                <a:spcPct val="0"/>
              </a:spcAft>
              <a:buClrTx/>
              <a:buSzTx/>
              <a:buFont typeface="Wingdings" panose="05000000000000000000" pitchFamily="2" charset="2"/>
              <a:buChar char="Ø"/>
              <a:tabLst/>
            </a:pPr>
            <a:r>
              <a:rPr lang="pt-BR" altLang="pt-BR" dirty="0">
                <a:solidFill>
                  <a:srgbClr val="0070C0"/>
                </a:solidFill>
                <a:cs typeface="Arial" panose="020B0604020202020204" pitchFamily="34" charset="0"/>
              </a:rPr>
              <a:t>Foi utilizada a base de dados IGAM para classificar o solo da região, conforme mapa da Figura 24. As ocorrências prevalentes na sub-bacias de drenagem são:</a:t>
            </a:r>
          </a:p>
          <a:p>
            <a:pPr marL="342900" marR="0" indent="-342900" algn="just" eaLnBrk="1" fontAlgn="base" hangingPunct="1">
              <a:lnSpc>
                <a:spcPct val="150000"/>
              </a:lnSpc>
              <a:spcBef>
                <a:spcPct val="0"/>
              </a:spcBef>
              <a:spcAft>
                <a:spcPct val="0"/>
              </a:spcAft>
              <a:buClrTx/>
              <a:buSzTx/>
              <a:buFont typeface="Wingdings" panose="05000000000000000000" pitchFamily="2" charset="2"/>
              <a:buChar char="Ø"/>
              <a:tabLst/>
            </a:pPr>
            <a:r>
              <a:rPr lang="pt-BR" altLang="pt-BR" dirty="0">
                <a:solidFill>
                  <a:srgbClr val="0070C0"/>
                </a:solidFill>
                <a:cs typeface="Arial" panose="020B0604020202020204" pitchFamily="34" charset="0"/>
              </a:rPr>
              <a:t>LVAd15 - Latossolos Vermelho-Amarelos Distróficos;</a:t>
            </a:r>
          </a:p>
          <a:p>
            <a:pPr marL="342900" marR="0" indent="-342900" algn="just" eaLnBrk="1" fontAlgn="base" hangingPunct="1">
              <a:lnSpc>
                <a:spcPct val="150000"/>
              </a:lnSpc>
              <a:spcBef>
                <a:spcPct val="0"/>
              </a:spcBef>
              <a:spcAft>
                <a:spcPct val="0"/>
              </a:spcAft>
              <a:buClrTx/>
              <a:buSzTx/>
              <a:buFont typeface="Wingdings" panose="05000000000000000000" pitchFamily="2" charset="2"/>
              <a:buChar char="Ø"/>
              <a:tabLst/>
            </a:pPr>
            <a:r>
              <a:rPr lang="pt-BR" altLang="pt-BR" dirty="0">
                <a:solidFill>
                  <a:srgbClr val="0070C0"/>
                </a:solidFill>
                <a:cs typeface="Arial" panose="020B0604020202020204" pitchFamily="34" charset="0"/>
              </a:rPr>
              <a:t>AURB – Área Urbana;</a:t>
            </a:r>
          </a:p>
          <a:p>
            <a:pPr marL="342900" marR="0" indent="-342900" algn="just" eaLnBrk="1" fontAlgn="base" hangingPunct="1">
              <a:lnSpc>
                <a:spcPct val="150000"/>
              </a:lnSpc>
              <a:spcBef>
                <a:spcPct val="0"/>
              </a:spcBef>
              <a:spcAft>
                <a:spcPct val="0"/>
              </a:spcAft>
              <a:buClrTx/>
              <a:buSzTx/>
              <a:buFont typeface="Wingdings" panose="05000000000000000000" pitchFamily="2" charset="2"/>
              <a:buChar char="Ø"/>
              <a:tabLst/>
            </a:pPr>
            <a:r>
              <a:rPr lang="pt-BR" altLang="pt-BR" dirty="0">
                <a:solidFill>
                  <a:srgbClr val="0070C0"/>
                </a:solidFill>
                <a:cs typeface="Arial" panose="020B0604020202020204" pitchFamily="34" charset="0"/>
              </a:rPr>
              <a:t>PVAd8 - Argissolos Vermelho-Amarelos Distróficos.</a:t>
            </a:r>
          </a:p>
        </p:txBody>
      </p:sp>
    </p:spTree>
    <p:extLst>
      <p:ext uri="{BB962C8B-B14F-4D97-AF65-F5344CB8AC3E}">
        <p14:creationId xmlns:p14="http://schemas.microsoft.com/office/powerpoint/2010/main" val="986847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14</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Classificação dos solos:</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8441BF97-0AD1-F8D1-2D7A-FAD2A28B4F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854290"/>
            <a:ext cx="6226877" cy="4402494"/>
          </a:xfrm>
          <a:prstGeom prst="rect">
            <a:avLst/>
          </a:prstGeom>
          <a:ln>
            <a:solidFill>
              <a:schemeClr val="bg1">
                <a:lumMod val="75000"/>
              </a:schemeClr>
            </a:solidFill>
          </a:ln>
        </p:spPr>
      </p:pic>
      <p:sp>
        <p:nvSpPr>
          <p:cNvPr id="7" name="CaixaDeTexto 6">
            <a:extLst>
              <a:ext uri="{FF2B5EF4-FFF2-40B4-BE49-F238E27FC236}">
                <a16:creationId xmlns:a16="http://schemas.microsoft.com/office/drawing/2014/main" id="{8E7B7C8C-66B5-C10B-A1D3-0659683FDE4D}"/>
              </a:ext>
            </a:extLst>
          </p:cNvPr>
          <p:cNvSpPr txBox="1"/>
          <p:nvPr/>
        </p:nvSpPr>
        <p:spPr>
          <a:xfrm>
            <a:off x="1322402" y="6256784"/>
            <a:ext cx="6226877" cy="523220"/>
          </a:xfrm>
          <a:prstGeom prst="rect">
            <a:avLst/>
          </a:prstGeom>
          <a:noFill/>
        </p:spPr>
        <p:txBody>
          <a:bodyPr wrap="square">
            <a:spAutoFit/>
          </a:bodyPr>
          <a:lstStyle/>
          <a:p>
            <a:r>
              <a:rPr lang="pt-BR" sz="1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Classificação do solo para a área de drenagem do córrego Baronesa (Mapa pedológico, IGAM)</a:t>
            </a:r>
            <a:endParaRPr lang="pt-BR" sz="1400" dirty="0">
              <a:solidFill>
                <a:srgbClr val="0070C0"/>
              </a:solidFill>
            </a:endParaRPr>
          </a:p>
        </p:txBody>
      </p:sp>
    </p:spTree>
    <p:extLst>
      <p:ext uri="{BB962C8B-B14F-4D97-AF65-F5344CB8AC3E}">
        <p14:creationId xmlns:p14="http://schemas.microsoft.com/office/powerpoint/2010/main" val="1624931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15</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Classificação dos solos:</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82AB1BCE-A73E-754A-C9D8-A4C4B881EA0C}"/>
              </a:ext>
            </a:extLst>
          </p:cNvPr>
          <p:cNvPicPr>
            <a:picLocks noChangeAspect="1"/>
          </p:cNvPicPr>
          <p:nvPr/>
        </p:nvPicPr>
        <p:blipFill rotWithShape="1">
          <a:blip r:embed="rId2"/>
          <a:srcRect l="6174" r="9342"/>
          <a:stretch/>
        </p:blipFill>
        <p:spPr bwMode="auto">
          <a:xfrm>
            <a:off x="1979712" y="1892337"/>
            <a:ext cx="4896543" cy="4152863"/>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
        <p:nvSpPr>
          <p:cNvPr id="7" name="CaixaDeTexto 6">
            <a:extLst>
              <a:ext uri="{FF2B5EF4-FFF2-40B4-BE49-F238E27FC236}">
                <a16:creationId xmlns:a16="http://schemas.microsoft.com/office/drawing/2014/main" id="{EC32C350-0F22-FC45-DE79-E7463E389EF5}"/>
              </a:ext>
            </a:extLst>
          </p:cNvPr>
          <p:cNvSpPr txBox="1"/>
          <p:nvPr/>
        </p:nvSpPr>
        <p:spPr>
          <a:xfrm>
            <a:off x="1842084" y="6071467"/>
            <a:ext cx="5610235" cy="523220"/>
          </a:xfrm>
          <a:prstGeom prst="rect">
            <a:avLst/>
          </a:prstGeom>
          <a:noFill/>
        </p:spPr>
        <p:txBody>
          <a:bodyPr wrap="square">
            <a:spAutoFit/>
          </a:bodyPr>
          <a:lstStyle/>
          <a:p>
            <a:r>
              <a:rPr lang="pt-BR" sz="1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Classificação do solo em sondagens na áreas de Chácaras (Extraído de PPS-RT.CAMP 054-2018 -MRV.pdf)</a:t>
            </a:r>
            <a:endParaRPr lang="pt-BR" sz="1400" dirty="0">
              <a:solidFill>
                <a:srgbClr val="0070C0"/>
              </a:solidFill>
            </a:endParaRPr>
          </a:p>
        </p:txBody>
      </p:sp>
      <p:sp>
        <p:nvSpPr>
          <p:cNvPr id="10" name="Retângulo: Cantos Arredondados 9">
            <a:extLst>
              <a:ext uri="{FF2B5EF4-FFF2-40B4-BE49-F238E27FC236}">
                <a16:creationId xmlns:a16="http://schemas.microsoft.com/office/drawing/2014/main" id="{663CAFA9-3725-3FBE-055F-EE5CD596995A}"/>
              </a:ext>
            </a:extLst>
          </p:cNvPr>
          <p:cNvSpPr/>
          <p:nvPr/>
        </p:nvSpPr>
        <p:spPr>
          <a:xfrm>
            <a:off x="2843808" y="4077072"/>
            <a:ext cx="2016224"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Arredondados 10">
            <a:extLst>
              <a:ext uri="{FF2B5EF4-FFF2-40B4-BE49-F238E27FC236}">
                <a16:creationId xmlns:a16="http://schemas.microsoft.com/office/drawing/2014/main" id="{45B69A68-5A50-06E8-F157-1B478BDBF22A}"/>
              </a:ext>
            </a:extLst>
          </p:cNvPr>
          <p:cNvSpPr/>
          <p:nvPr/>
        </p:nvSpPr>
        <p:spPr>
          <a:xfrm>
            <a:off x="2843808" y="4509120"/>
            <a:ext cx="2016224"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Cantos Arredondados 11">
            <a:extLst>
              <a:ext uri="{FF2B5EF4-FFF2-40B4-BE49-F238E27FC236}">
                <a16:creationId xmlns:a16="http://schemas.microsoft.com/office/drawing/2014/main" id="{F695A455-8A9F-A614-798C-10A16B8F3502}"/>
              </a:ext>
            </a:extLst>
          </p:cNvPr>
          <p:cNvSpPr/>
          <p:nvPr/>
        </p:nvSpPr>
        <p:spPr>
          <a:xfrm>
            <a:off x="2843808" y="5589240"/>
            <a:ext cx="2016224"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02699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16</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Classificação dos solos:</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graphicFrame>
        <p:nvGraphicFramePr>
          <p:cNvPr id="5" name="Tabela 4">
            <a:extLst>
              <a:ext uri="{FF2B5EF4-FFF2-40B4-BE49-F238E27FC236}">
                <a16:creationId xmlns:a16="http://schemas.microsoft.com/office/drawing/2014/main" id="{D7AA8EEC-24F0-1631-52D8-18F2F7028D7A}"/>
              </a:ext>
            </a:extLst>
          </p:cNvPr>
          <p:cNvGraphicFramePr>
            <a:graphicFrameLocks noGrp="1"/>
          </p:cNvGraphicFramePr>
          <p:nvPr>
            <p:extLst>
              <p:ext uri="{D42A27DB-BD31-4B8C-83A1-F6EECF244321}">
                <p14:modId xmlns:p14="http://schemas.microsoft.com/office/powerpoint/2010/main" val="2663421909"/>
              </p:ext>
            </p:extLst>
          </p:nvPr>
        </p:nvGraphicFramePr>
        <p:xfrm>
          <a:off x="2771800" y="3333750"/>
          <a:ext cx="3744416" cy="2133600"/>
        </p:xfrm>
        <a:graphic>
          <a:graphicData uri="http://schemas.openxmlformats.org/drawingml/2006/table">
            <a:tbl>
              <a:tblPr firstRow="1" firstCol="1" bandRow="1">
                <a:tableStyleId>{5C22544A-7EE6-4342-B048-85BDC9FD1C3A}</a:tableStyleId>
              </a:tblPr>
              <a:tblGrid>
                <a:gridCol w="3227797">
                  <a:extLst>
                    <a:ext uri="{9D8B030D-6E8A-4147-A177-3AD203B41FA5}">
                      <a16:colId xmlns:a16="http://schemas.microsoft.com/office/drawing/2014/main" val="3658283742"/>
                    </a:ext>
                  </a:extLst>
                </a:gridCol>
                <a:gridCol w="516619">
                  <a:extLst>
                    <a:ext uri="{9D8B030D-6E8A-4147-A177-3AD203B41FA5}">
                      <a16:colId xmlns:a16="http://schemas.microsoft.com/office/drawing/2014/main" val="4209422831"/>
                    </a:ext>
                  </a:extLst>
                </a:gridCol>
              </a:tblGrid>
              <a:tr h="190500">
                <a:tc>
                  <a:txBody>
                    <a:bodyPr/>
                    <a:lstStyle/>
                    <a:p>
                      <a:pPr algn="ctr"/>
                      <a:r>
                        <a:rPr lang="pt-BR" sz="2000">
                          <a:effectLst/>
                        </a:rPr>
                        <a:t>Uso do Solo</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2000">
                          <a:effectLst/>
                        </a:rPr>
                        <a:t>CN</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895366515"/>
                  </a:ext>
                </a:extLst>
              </a:tr>
              <a:tr h="190500">
                <a:tc>
                  <a:txBody>
                    <a:bodyPr/>
                    <a:lstStyle/>
                    <a:p>
                      <a:pPr algn="ctr"/>
                      <a:r>
                        <a:rPr lang="pt-BR" sz="2000">
                          <a:effectLst/>
                        </a:rPr>
                        <a:t>Vegetação Densa</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2000">
                          <a:effectLst/>
                        </a:rPr>
                        <a:t>77</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607908917"/>
                  </a:ext>
                </a:extLst>
              </a:tr>
              <a:tr h="190500">
                <a:tc>
                  <a:txBody>
                    <a:bodyPr/>
                    <a:lstStyle/>
                    <a:p>
                      <a:pPr algn="ctr"/>
                      <a:r>
                        <a:rPr lang="pt-BR" sz="2000">
                          <a:effectLst/>
                        </a:rPr>
                        <a:t>Vegetação Rasteira</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2000">
                          <a:effectLst/>
                        </a:rPr>
                        <a:t>82</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53602688"/>
                  </a:ext>
                </a:extLst>
              </a:tr>
              <a:tr h="190500">
                <a:tc>
                  <a:txBody>
                    <a:bodyPr/>
                    <a:lstStyle/>
                    <a:p>
                      <a:pPr algn="ctr"/>
                      <a:r>
                        <a:rPr lang="pt-BR" sz="2000">
                          <a:effectLst/>
                        </a:rPr>
                        <a:t>Uso Urbano</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2000">
                          <a:effectLst/>
                        </a:rPr>
                        <a:t>92</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066277002"/>
                  </a:ext>
                </a:extLst>
              </a:tr>
              <a:tr h="190500">
                <a:tc>
                  <a:txBody>
                    <a:bodyPr/>
                    <a:lstStyle/>
                    <a:p>
                      <a:pPr algn="ctr"/>
                      <a:r>
                        <a:rPr lang="pt-BR" sz="2000">
                          <a:effectLst/>
                        </a:rPr>
                        <a:t>Massa de Água</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2000">
                          <a:effectLst/>
                        </a:rPr>
                        <a:t>98</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862485366"/>
                  </a:ext>
                </a:extLst>
              </a:tr>
              <a:tr h="190500">
                <a:tc>
                  <a:txBody>
                    <a:bodyPr/>
                    <a:lstStyle/>
                    <a:p>
                      <a:pPr algn="ctr"/>
                      <a:r>
                        <a:rPr lang="pt-BR" sz="2000">
                          <a:effectLst/>
                        </a:rPr>
                        <a:t>Solos expostos</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2000">
                          <a:effectLst/>
                        </a:rPr>
                        <a:t>94</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724161783"/>
                  </a:ext>
                </a:extLst>
              </a:tr>
              <a:tr h="190500">
                <a:tc>
                  <a:txBody>
                    <a:bodyPr/>
                    <a:lstStyle/>
                    <a:p>
                      <a:pPr algn="ctr"/>
                      <a:r>
                        <a:rPr lang="pt-BR" sz="2000">
                          <a:effectLst/>
                        </a:rPr>
                        <a:t>Solos expostos II</a:t>
                      </a:r>
                      <a:endParaRPr lang="pt-BR"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2000" dirty="0">
                          <a:effectLst/>
                        </a:rPr>
                        <a:t>94</a:t>
                      </a:r>
                      <a:endParaRPr lang="pt-BR"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186908901"/>
                  </a:ext>
                </a:extLst>
              </a:tr>
            </a:tbl>
          </a:graphicData>
        </a:graphic>
      </p:graphicFrame>
      <p:sp>
        <p:nvSpPr>
          <p:cNvPr id="7" name="CaixaDeTexto 6">
            <a:extLst>
              <a:ext uri="{FF2B5EF4-FFF2-40B4-BE49-F238E27FC236}">
                <a16:creationId xmlns:a16="http://schemas.microsoft.com/office/drawing/2014/main" id="{28D2E39A-0DF8-2D45-4745-32CB0DDDEE96}"/>
              </a:ext>
            </a:extLst>
          </p:cNvPr>
          <p:cNvSpPr txBox="1"/>
          <p:nvPr/>
        </p:nvSpPr>
        <p:spPr>
          <a:xfrm>
            <a:off x="1907704" y="2707118"/>
            <a:ext cx="5616624" cy="369332"/>
          </a:xfrm>
          <a:prstGeom prst="rect">
            <a:avLst/>
          </a:prstGeom>
          <a:noFill/>
        </p:spPr>
        <p:txBody>
          <a:bodyPr wrap="square">
            <a:spAutoFit/>
          </a:bodyPr>
          <a:lstStyle/>
          <a:p>
            <a:pPr algn="just"/>
            <a:r>
              <a:rPr lang="pt-BR" sz="1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Valores CN adotados para o uso do solo – Tipo D</a:t>
            </a:r>
            <a:endParaRPr lang="pt-BR" dirty="0">
              <a:solidFill>
                <a:srgbClr val="0070C0"/>
              </a:solidFill>
            </a:endParaRPr>
          </a:p>
        </p:txBody>
      </p:sp>
    </p:spTree>
    <p:extLst>
      <p:ext uri="{BB962C8B-B14F-4D97-AF65-F5344CB8AC3E}">
        <p14:creationId xmlns:p14="http://schemas.microsoft.com/office/powerpoint/2010/main" val="3861058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17</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Classificação dos solos:</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EBC45B13-A2DA-201D-2B61-D4FA636BC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123" y="1848401"/>
            <a:ext cx="6234841" cy="4408383"/>
          </a:xfrm>
          <a:prstGeom prst="rect">
            <a:avLst/>
          </a:prstGeom>
          <a:ln>
            <a:solidFill>
              <a:schemeClr val="bg1">
                <a:lumMod val="75000"/>
              </a:schemeClr>
            </a:solidFill>
          </a:ln>
        </p:spPr>
      </p:pic>
      <p:sp>
        <p:nvSpPr>
          <p:cNvPr id="7" name="CaixaDeTexto 6">
            <a:extLst>
              <a:ext uri="{FF2B5EF4-FFF2-40B4-BE49-F238E27FC236}">
                <a16:creationId xmlns:a16="http://schemas.microsoft.com/office/drawing/2014/main" id="{EF5C3D55-3365-F370-F6B2-EF57CF7665D5}"/>
              </a:ext>
            </a:extLst>
          </p:cNvPr>
          <p:cNvSpPr txBox="1"/>
          <p:nvPr/>
        </p:nvSpPr>
        <p:spPr>
          <a:xfrm>
            <a:off x="1160123" y="6211669"/>
            <a:ext cx="4572000" cy="646331"/>
          </a:xfrm>
          <a:prstGeom prst="rect">
            <a:avLst/>
          </a:prstGeom>
          <a:noFill/>
        </p:spPr>
        <p:txBody>
          <a:bodyPr wrap="square">
            <a:spAutoFit/>
          </a:bodyPr>
          <a:lstStyle/>
          <a:p>
            <a:r>
              <a:rPr lang="pt-BR" sz="18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Classificação do uso solo para a área de drenagem (Cenário Atual)</a:t>
            </a:r>
            <a:endParaRPr lang="pt-BR" b="1" dirty="0">
              <a:solidFill>
                <a:srgbClr val="0070C0"/>
              </a:solidFill>
            </a:endParaRPr>
          </a:p>
        </p:txBody>
      </p:sp>
    </p:spTree>
    <p:extLst>
      <p:ext uri="{BB962C8B-B14F-4D97-AF65-F5344CB8AC3E}">
        <p14:creationId xmlns:p14="http://schemas.microsoft.com/office/powerpoint/2010/main" val="283776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18</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Classificação dos solos:</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11C900A9-E37E-A9B2-A040-DA8404A33D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1323" y="1844824"/>
            <a:ext cx="6126981" cy="4332120"/>
          </a:xfrm>
          <a:prstGeom prst="rect">
            <a:avLst/>
          </a:prstGeom>
          <a:ln>
            <a:solidFill>
              <a:schemeClr val="bg1">
                <a:lumMod val="75000"/>
              </a:schemeClr>
            </a:solidFill>
          </a:ln>
        </p:spPr>
      </p:pic>
      <p:sp>
        <p:nvSpPr>
          <p:cNvPr id="7" name="CaixaDeTexto 6">
            <a:extLst>
              <a:ext uri="{FF2B5EF4-FFF2-40B4-BE49-F238E27FC236}">
                <a16:creationId xmlns:a16="http://schemas.microsoft.com/office/drawing/2014/main" id="{D40C5535-7DCF-033A-E3A5-681F4FA921B3}"/>
              </a:ext>
            </a:extLst>
          </p:cNvPr>
          <p:cNvSpPr txBox="1"/>
          <p:nvPr/>
        </p:nvSpPr>
        <p:spPr>
          <a:xfrm>
            <a:off x="1402156" y="6176944"/>
            <a:ext cx="4572000" cy="646331"/>
          </a:xfrm>
          <a:prstGeom prst="rect">
            <a:avLst/>
          </a:prstGeom>
          <a:noFill/>
        </p:spPr>
        <p:txBody>
          <a:bodyPr wrap="square">
            <a:spAutoFit/>
          </a:bodyPr>
          <a:lstStyle/>
          <a:p>
            <a:r>
              <a:rPr lang="pt-BR" sz="18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Classificação do uso solo para a área de drenagem (Cenário 3)</a:t>
            </a:r>
            <a:endParaRPr lang="pt-BR" b="1" dirty="0">
              <a:solidFill>
                <a:srgbClr val="0070C0"/>
              </a:solidFill>
            </a:endParaRPr>
          </a:p>
        </p:txBody>
      </p:sp>
    </p:spTree>
    <p:extLst>
      <p:ext uri="{BB962C8B-B14F-4D97-AF65-F5344CB8AC3E}">
        <p14:creationId xmlns:p14="http://schemas.microsoft.com/office/powerpoint/2010/main" val="503475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19</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Hidrologia: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611EE045-528E-21EF-E8FC-6C3EA4847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56" y="1908661"/>
            <a:ext cx="6611888" cy="4674702"/>
          </a:xfrm>
          <a:prstGeom prst="rect">
            <a:avLst/>
          </a:prstGeom>
          <a:ln w="12700">
            <a:solidFill>
              <a:schemeClr val="bg1">
                <a:lumMod val="75000"/>
              </a:schemeClr>
            </a:solidFill>
          </a:ln>
        </p:spPr>
      </p:pic>
    </p:spTree>
    <p:extLst>
      <p:ext uri="{BB962C8B-B14F-4D97-AF65-F5344CB8AC3E}">
        <p14:creationId xmlns:p14="http://schemas.microsoft.com/office/powerpoint/2010/main" val="4206228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2290467E-358F-4528-AEEF-99E06C4EF0EF}" type="slidenum">
              <a:rPr lang="pt-BR" smtClean="0"/>
              <a:pPr/>
              <a:t>2</a:t>
            </a:fld>
            <a:endParaRPr lang="pt-BR"/>
          </a:p>
        </p:txBody>
      </p:sp>
      <p:sp>
        <p:nvSpPr>
          <p:cNvPr id="7" name="Título 1"/>
          <p:cNvSpPr txBox="1">
            <a:spLocks/>
          </p:cNvSpPr>
          <p:nvPr/>
        </p:nvSpPr>
        <p:spPr>
          <a:xfrm>
            <a:off x="611560" y="260648"/>
            <a:ext cx="7817557" cy="9906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200" kern="1200" cap="none" spc="-100" baseline="0">
                <a:ln>
                  <a:noFill/>
                </a:ln>
                <a:solidFill>
                  <a:schemeClr val="tx2"/>
                </a:solidFill>
                <a:effectLst/>
                <a:latin typeface="+mj-lt"/>
                <a:ea typeface="+mj-ea"/>
                <a:cs typeface="+mj-cs"/>
              </a:defRPr>
            </a:lvl1pPr>
          </a:lstStyle>
          <a:p>
            <a:r>
              <a:rPr lang="pt-BR"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INTRODUÇÃO</a:t>
            </a:r>
          </a:p>
        </p:txBody>
      </p:sp>
      <p:sp>
        <p:nvSpPr>
          <p:cNvPr id="8" name="Espaço Reservado para Conteúdo 2"/>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A dúvida em relação às possíveis taxas de impermeabilização, progressivas com o desenvolvimento e parcelamento dos solos, e suas consequências, traz a cena possíveis questões sobre as inundações que possam ocorrer e acometer a região das Chácaras.</a:t>
            </a: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395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20</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Hidrologia: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6758613C-3151-66ED-2685-DD99517771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6860" y="1988840"/>
            <a:ext cx="6120000" cy="3819121"/>
          </a:xfrm>
          <a:prstGeom prst="rect">
            <a:avLst/>
          </a:prstGeom>
          <a:noFill/>
          <a:ln>
            <a:solidFill>
              <a:schemeClr val="bg1">
                <a:lumMod val="75000"/>
              </a:schemeClr>
            </a:solidFill>
          </a:ln>
        </p:spPr>
      </p:pic>
      <p:sp>
        <p:nvSpPr>
          <p:cNvPr id="7" name="CaixaDeTexto 6">
            <a:extLst>
              <a:ext uri="{FF2B5EF4-FFF2-40B4-BE49-F238E27FC236}">
                <a16:creationId xmlns:a16="http://schemas.microsoft.com/office/drawing/2014/main" id="{CC2DE59D-6415-86AD-595D-F5BACCAAC885}"/>
              </a:ext>
            </a:extLst>
          </p:cNvPr>
          <p:cNvSpPr txBox="1"/>
          <p:nvPr/>
        </p:nvSpPr>
        <p:spPr>
          <a:xfrm>
            <a:off x="1196860" y="5933618"/>
            <a:ext cx="4572000" cy="646331"/>
          </a:xfrm>
          <a:prstGeom prst="rect">
            <a:avLst/>
          </a:prstGeom>
          <a:noFill/>
        </p:spPr>
        <p:txBody>
          <a:bodyPr wrap="square">
            <a:spAutoFit/>
          </a:bodyPr>
          <a:lstStyle/>
          <a:p>
            <a:r>
              <a:rPr lang="pt-BR" sz="18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Resultados das vazões nas junções de controle – Cenário Atual.</a:t>
            </a:r>
            <a:endParaRPr lang="pt-BR" b="1" dirty="0">
              <a:solidFill>
                <a:srgbClr val="0070C0"/>
              </a:solidFill>
            </a:endParaRPr>
          </a:p>
        </p:txBody>
      </p:sp>
    </p:spTree>
    <p:extLst>
      <p:ext uri="{BB962C8B-B14F-4D97-AF65-F5344CB8AC3E}">
        <p14:creationId xmlns:p14="http://schemas.microsoft.com/office/powerpoint/2010/main" val="2476978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21</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Hidrologia: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DC713779-4D42-872A-7CE8-A12BACDAF2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7544" y="1988840"/>
            <a:ext cx="6120000" cy="3819892"/>
          </a:xfrm>
          <a:prstGeom prst="rect">
            <a:avLst/>
          </a:prstGeom>
          <a:noFill/>
          <a:ln>
            <a:noFill/>
          </a:ln>
        </p:spPr>
      </p:pic>
      <p:sp>
        <p:nvSpPr>
          <p:cNvPr id="7" name="CaixaDeTexto 6">
            <a:extLst>
              <a:ext uri="{FF2B5EF4-FFF2-40B4-BE49-F238E27FC236}">
                <a16:creationId xmlns:a16="http://schemas.microsoft.com/office/drawing/2014/main" id="{43C37572-A4EB-E195-1770-5ED519505B3C}"/>
              </a:ext>
            </a:extLst>
          </p:cNvPr>
          <p:cNvSpPr txBox="1"/>
          <p:nvPr/>
        </p:nvSpPr>
        <p:spPr>
          <a:xfrm>
            <a:off x="1217544" y="5856068"/>
            <a:ext cx="4572000" cy="646331"/>
          </a:xfrm>
          <a:prstGeom prst="rect">
            <a:avLst/>
          </a:prstGeom>
          <a:noFill/>
        </p:spPr>
        <p:txBody>
          <a:bodyPr wrap="square">
            <a:spAutoFit/>
          </a:bodyPr>
          <a:lstStyle/>
          <a:p>
            <a:r>
              <a:rPr lang="pt-BR" sz="18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Resultados das vazões nas junções de controle – Cenário 3.</a:t>
            </a:r>
            <a:endParaRPr lang="pt-BR" b="1" dirty="0">
              <a:solidFill>
                <a:srgbClr val="0070C0"/>
              </a:solidFill>
            </a:endParaRPr>
          </a:p>
        </p:txBody>
      </p:sp>
    </p:spTree>
    <p:extLst>
      <p:ext uri="{BB962C8B-B14F-4D97-AF65-F5344CB8AC3E}">
        <p14:creationId xmlns:p14="http://schemas.microsoft.com/office/powerpoint/2010/main" val="942359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22</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Hidráulica (HEC-RAS):</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8" name="Imagem 7">
            <a:extLst>
              <a:ext uri="{FF2B5EF4-FFF2-40B4-BE49-F238E27FC236}">
                <a16:creationId xmlns:a16="http://schemas.microsoft.com/office/drawing/2014/main" id="{9F4BC2E5-42DB-1899-6C5D-B62E4EC6FEE8}"/>
              </a:ext>
            </a:extLst>
          </p:cNvPr>
          <p:cNvPicPr>
            <a:picLocks noChangeAspect="1"/>
          </p:cNvPicPr>
          <p:nvPr/>
        </p:nvPicPr>
        <p:blipFill>
          <a:blip r:embed="rId2"/>
          <a:stretch>
            <a:fillRect/>
          </a:stretch>
        </p:blipFill>
        <p:spPr>
          <a:xfrm>
            <a:off x="1155831" y="2090726"/>
            <a:ext cx="6173921" cy="4440381"/>
          </a:xfrm>
          <a:prstGeom prst="rect">
            <a:avLst/>
          </a:prstGeom>
        </p:spPr>
      </p:pic>
    </p:spTree>
    <p:extLst>
      <p:ext uri="{BB962C8B-B14F-4D97-AF65-F5344CB8AC3E}">
        <p14:creationId xmlns:p14="http://schemas.microsoft.com/office/powerpoint/2010/main" val="3257438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23</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Hidráulica: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E03E74E6-6733-52A5-6623-0FEA530D60FA}"/>
              </a:ext>
            </a:extLst>
          </p:cNvPr>
          <p:cNvPicPr>
            <a:picLocks noChangeAspect="1"/>
          </p:cNvPicPr>
          <p:nvPr/>
        </p:nvPicPr>
        <p:blipFill rotWithShape="1">
          <a:blip r:embed="rId2"/>
          <a:srcRect t="4150"/>
          <a:stretch/>
        </p:blipFill>
        <p:spPr bwMode="auto">
          <a:xfrm>
            <a:off x="755576" y="2276872"/>
            <a:ext cx="6695540" cy="4051920"/>
          </a:xfrm>
          <a:prstGeom prst="rect">
            <a:avLst/>
          </a:prstGeom>
          <a:ln w="19050" cap="flat" cmpd="sng" algn="ctr">
            <a:solidFill>
              <a:sysClr val="window" lastClr="FFFFFF">
                <a:lumMod val="6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0958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24</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Hidráulica: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6D96F8B4-F3FC-C391-5652-6509F5BF4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846496"/>
            <a:ext cx="6300470" cy="4454525"/>
          </a:xfrm>
          <a:prstGeom prst="rect">
            <a:avLst/>
          </a:prstGeom>
          <a:ln>
            <a:solidFill>
              <a:schemeClr val="bg1">
                <a:lumMod val="75000"/>
              </a:schemeClr>
            </a:solidFill>
          </a:ln>
        </p:spPr>
      </p:pic>
      <p:sp>
        <p:nvSpPr>
          <p:cNvPr id="7" name="CaixaDeTexto 6">
            <a:extLst>
              <a:ext uri="{FF2B5EF4-FFF2-40B4-BE49-F238E27FC236}">
                <a16:creationId xmlns:a16="http://schemas.microsoft.com/office/drawing/2014/main" id="{189A63AD-81AD-E50F-B474-E84F15DE206C}"/>
              </a:ext>
            </a:extLst>
          </p:cNvPr>
          <p:cNvSpPr txBox="1"/>
          <p:nvPr/>
        </p:nvSpPr>
        <p:spPr>
          <a:xfrm>
            <a:off x="1187624" y="6265853"/>
            <a:ext cx="7056784" cy="369332"/>
          </a:xfrm>
          <a:prstGeom prst="rect">
            <a:avLst/>
          </a:prstGeom>
          <a:noFill/>
        </p:spPr>
        <p:txBody>
          <a:bodyPr wrap="square">
            <a:spAutoFit/>
          </a:bodyPr>
          <a:lstStyle/>
          <a:p>
            <a:r>
              <a:rPr lang="pt-BR" sz="1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Resultados das elevações nas junções de controle – Cenário Atual</a:t>
            </a:r>
            <a:endParaRPr lang="pt-BR" dirty="0">
              <a:solidFill>
                <a:srgbClr val="0070C0"/>
              </a:solidFill>
            </a:endParaRPr>
          </a:p>
        </p:txBody>
      </p:sp>
    </p:spTree>
    <p:extLst>
      <p:ext uri="{BB962C8B-B14F-4D97-AF65-F5344CB8AC3E}">
        <p14:creationId xmlns:p14="http://schemas.microsoft.com/office/powerpoint/2010/main" val="791183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25</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Hidráulica: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EA3251BC-0801-484C-3108-A47328E060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101" y="1881664"/>
            <a:ext cx="6300470" cy="4454525"/>
          </a:xfrm>
          <a:prstGeom prst="rect">
            <a:avLst/>
          </a:prstGeom>
          <a:ln>
            <a:solidFill>
              <a:schemeClr val="bg1">
                <a:lumMod val="75000"/>
              </a:schemeClr>
            </a:solidFill>
          </a:ln>
        </p:spPr>
      </p:pic>
      <p:sp>
        <p:nvSpPr>
          <p:cNvPr id="7" name="CaixaDeTexto 6">
            <a:extLst>
              <a:ext uri="{FF2B5EF4-FFF2-40B4-BE49-F238E27FC236}">
                <a16:creationId xmlns:a16="http://schemas.microsoft.com/office/drawing/2014/main" id="{1E12FD1A-8922-FD3E-A616-F59D44D34576}"/>
              </a:ext>
            </a:extLst>
          </p:cNvPr>
          <p:cNvSpPr txBox="1"/>
          <p:nvPr/>
        </p:nvSpPr>
        <p:spPr>
          <a:xfrm>
            <a:off x="1043608" y="6430883"/>
            <a:ext cx="7344816" cy="369332"/>
          </a:xfrm>
          <a:prstGeom prst="rect">
            <a:avLst/>
          </a:prstGeom>
          <a:noFill/>
        </p:spPr>
        <p:txBody>
          <a:bodyPr wrap="square">
            <a:spAutoFit/>
          </a:bodyPr>
          <a:lstStyle/>
          <a:p>
            <a:r>
              <a:rPr lang="pt-BR" sz="1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Resultados das elevações nas junções de controle – Cenário 3</a:t>
            </a:r>
            <a:endParaRPr lang="pt-BR" dirty="0">
              <a:solidFill>
                <a:srgbClr val="0070C0"/>
              </a:solidFill>
            </a:endParaRPr>
          </a:p>
        </p:txBody>
      </p:sp>
    </p:spTree>
    <p:extLst>
      <p:ext uri="{BB962C8B-B14F-4D97-AF65-F5344CB8AC3E}">
        <p14:creationId xmlns:p14="http://schemas.microsoft.com/office/powerpoint/2010/main" val="157616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26</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Hidráulica: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graphicFrame>
        <p:nvGraphicFramePr>
          <p:cNvPr id="5" name="Tabela 4">
            <a:extLst>
              <a:ext uri="{FF2B5EF4-FFF2-40B4-BE49-F238E27FC236}">
                <a16:creationId xmlns:a16="http://schemas.microsoft.com/office/drawing/2014/main" id="{8982452C-5DE2-620D-6E3D-509435B580E3}"/>
              </a:ext>
            </a:extLst>
          </p:cNvPr>
          <p:cNvGraphicFramePr>
            <a:graphicFrameLocks noGrp="1"/>
          </p:cNvGraphicFramePr>
          <p:nvPr>
            <p:extLst>
              <p:ext uri="{D42A27DB-BD31-4B8C-83A1-F6EECF244321}">
                <p14:modId xmlns:p14="http://schemas.microsoft.com/office/powerpoint/2010/main" val="725980355"/>
              </p:ext>
            </p:extLst>
          </p:nvPr>
        </p:nvGraphicFramePr>
        <p:xfrm>
          <a:off x="323528" y="2348880"/>
          <a:ext cx="7620000" cy="1706880"/>
        </p:xfrm>
        <a:graphic>
          <a:graphicData uri="http://schemas.openxmlformats.org/drawingml/2006/table">
            <a:tbl>
              <a:tblPr firstRow="1" firstCol="1" bandRow="1">
                <a:tableStyleId>{5C22544A-7EE6-4342-B048-85BDC9FD1C3A}</a:tableStyleId>
              </a:tblPr>
              <a:tblGrid>
                <a:gridCol w="3810000">
                  <a:extLst>
                    <a:ext uri="{9D8B030D-6E8A-4147-A177-3AD203B41FA5}">
                      <a16:colId xmlns:a16="http://schemas.microsoft.com/office/drawing/2014/main" val="3291507305"/>
                    </a:ext>
                  </a:extLst>
                </a:gridCol>
                <a:gridCol w="3810000">
                  <a:extLst>
                    <a:ext uri="{9D8B030D-6E8A-4147-A177-3AD203B41FA5}">
                      <a16:colId xmlns:a16="http://schemas.microsoft.com/office/drawing/2014/main" val="330639276"/>
                    </a:ext>
                  </a:extLst>
                </a:gridCol>
              </a:tblGrid>
              <a:tr h="144145">
                <a:tc>
                  <a:txBody>
                    <a:bodyPr/>
                    <a:lstStyle/>
                    <a:p>
                      <a:pPr algn="ctr"/>
                      <a:r>
                        <a:rPr lang="pt-BR" sz="1600">
                          <a:effectLst/>
                        </a:rPr>
                        <a:t>Seção de Controle</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Elevação da Superfície Líquida (m)</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742988034"/>
                  </a:ext>
                </a:extLst>
              </a:tr>
              <a:tr h="144145">
                <a:tc>
                  <a:txBody>
                    <a:bodyPr/>
                    <a:lstStyle/>
                    <a:p>
                      <a:pPr algn="ctr"/>
                      <a:r>
                        <a:rPr lang="pt-BR" sz="1600">
                          <a:effectLst/>
                        </a:rPr>
                        <a:t>J4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748.39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960995864"/>
                  </a:ext>
                </a:extLst>
              </a:tr>
              <a:tr h="144145">
                <a:tc>
                  <a:txBody>
                    <a:bodyPr/>
                    <a:lstStyle/>
                    <a:p>
                      <a:pPr algn="ctr"/>
                      <a:r>
                        <a:rPr lang="pt-BR" sz="1600">
                          <a:effectLst/>
                        </a:rPr>
                        <a:t>J6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754.44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370455092"/>
                  </a:ext>
                </a:extLst>
              </a:tr>
              <a:tr h="144145">
                <a:tc>
                  <a:txBody>
                    <a:bodyPr/>
                    <a:lstStyle/>
                    <a:p>
                      <a:pPr algn="ctr"/>
                      <a:r>
                        <a:rPr lang="pt-BR" sz="1600">
                          <a:effectLst/>
                        </a:rPr>
                        <a:t>J7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745.99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952009171"/>
                  </a:ext>
                </a:extLst>
              </a:tr>
              <a:tr h="144145">
                <a:tc>
                  <a:txBody>
                    <a:bodyPr/>
                    <a:lstStyle/>
                    <a:p>
                      <a:pPr algn="ctr"/>
                      <a:r>
                        <a:rPr lang="pt-BR" sz="1600">
                          <a:effectLst/>
                        </a:rPr>
                        <a:t>J5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735.87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317481388"/>
                  </a:ext>
                </a:extLst>
              </a:tr>
              <a:tr h="144145">
                <a:tc>
                  <a:txBody>
                    <a:bodyPr/>
                    <a:lstStyle/>
                    <a:p>
                      <a:pPr algn="ctr"/>
                      <a:r>
                        <a:rPr lang="pt-BR" sz="1600">
                          <a:effectLst/>
                        </a:rPr>
                        <a:t>J10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743.43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855740031"/>
                  </a:ext>
                </a:extLst>
              </a:tr>
              <a:tr h="144145">
                <a:tc>
                  <a:txBody>
                    <a:bodyPr/>
                    <a:lstStyle/>
                    <a:p>
                      <a:pPr algn="ctr"/>
                      <a:r>
                        <a:rPr lang="pt-BR" sz="1600">
                          <a:effectLst/>
                        </a:rPr>
                        <a:t>J9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dirty="0">
                          <a:effectLst/>
                        </a:rPr>
                        <a:t>722.36</a:t>
                      </a:r>
                      <a:endParaRPr lang="pt-BR"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093750651"/>
                  </a:ext>
                </a:extLst>
              </a:tr>
            </a:tbl>
          </a:graphicData>
        </a:graphic>
      </p:graphicFrame>
      <p:sp>
        <p:nvSpPr>
          <p:cNvPr id="7" name="CaixaDeTexto 6">
            <a:extLst>
              <a:ext uri="{FF2B5EF4-FFF2-40B4-BE49-F238E27FC236}">
                <a16:creationId xmlns:a16="http://schemas.microsoft.com/office/drawing/2014/main" id="{0D3A3F5D-8577-D008-155B-7139300264A4}"/>
              </a:ext>
            </a:extLst>
          </p:cNvPr>
          <p:cNvSpPr txBox="1"/>
          <p:nvPr/>
        </p:nvSpPr>
        <p:spPr>
          <a:xfrm>
            <a:off x="480047" y="1942591"/>
            <a:ext cx="7571184" cy="369332"/>
          </a:xfrm>
          <a:prstGeom prst="rect">
            <a:avLst/>
          </a:prstGeom>
          <a:noFill/>
        </p:spPr>
        <p:txBody>
          <a:bodyPr wrap="square">
            <a:spAutoFit/>
          </a:bodyPr>
          <a:lstStyle/>
          <a:p>
            <a:r>
              <a:rPr lang="pt-BR" sz="1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Resultados das elevações nas junções de controle – Cenário Atual</a:t>
            </a:r>
            <a:endParaRPr lang="pt-BR" dirty="0">
              <a:solidFill>
                <a:srgbClr val="0070C0"/>
              </a:solidFill>
            </a:endParaRPr>
          </a:p>
        </p:txBody>
      </p:sp>
      <p:graphicFrame>
        <p:nvGraphicFramePr>
          <p:cNvPr id="8" name="Tabela 7">
            <a:extLst>
              <a:ext uri="{FF2B5EF4-FFF2-40B4-BE49-F238E27FC236}">
                <a16:creationId xmlns:a16="http://schemas.microsoft.com/office/drawing/2014/main" id="{C5BBFE48-F086-4D12-63AE-3DBFFC59268D}"/>
              </a:ext>
            </a:extLst>
          </p:cNvPr>
          <p:cNvGraphicFramePr>
            <a:graphicFrameLocks noGrp="1"/>
          </p:cNvGraphicFramePr>
          <p:nvPr>
            <p:extLst>
              <p:ext uri="{D42A27DB-BD31-4B8C-83A1-F6EECF244321}">
                <p14:modId xmlns:p14="http://schemas.microsoft.com/office/powerpoint/2010/main" val="1536283905"/>
              </p:ext>
            </p:extLst>
          </p:nvPr>
        </p:nvGraphicFramePr>
        <p:xfrm>
          <a:off x="372988" y="4746456"/>
          <a:ext cx="7620000" cy="1706880"/>
        </p:xfrm>
        <a:graphic>
          <a:graphicData uri="http://schemas.openxmlformats.org/drawingml/2006/table">
            <a:tbl>
              <a:tblPr firstRow="1" firstCol="1" bandRow="1">
                <a:tableStyleId>{5C22544A-7EE6-4342-B048-85BDC9FD1C3A}</a:tableStyleId>
              </a:tblPr>
              <a:tblGrid>
                <a:gridCol w="3810000">
                  <a:extLst>
                    <a:ext uri="{9D8B030D-6E8A-4147-A177-3AD203B41FA5}">
                      <a16:colId xmlns:a16="http://schemas.microsoft.com/office/drawing/2014/main" val="2915847327"/>
                    </a:ext>
                  </a:extLst>
                </a:gridCol>
                <a:gridCol w="3810000">
                  <a:extLst>
                    <a:ext uri="{9D8B030D-6E8A-4147-A177-3AD203B41FA5}">
                      <a16:colId xmlns:a16="http://schemas.microsoft.com/office/drawing/2014/main" val="1718972126"/>
                    </a:ext>
                  </a:extLst>
                </a:gridCol>
              </a:tblGrid>
              <a:tr h="144145">
                <a:tc>
                  <a:txBody>
                    <a:bodyPr/>
                    <a:lstStyle/>
                    <a:p>
                      <a:pPr algn="ctr"/>
                      <a:r>
                        <a:rPr lang="pt-BR" sz="1600">
                          <a:effectLst/>
                        </a:rPr>
                        <a:t>Seção de Controle</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Elevação da Superfície Líquida (m)</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84094919"/>
                  </a:ext>
                </a:extLst>
              </a:tr>
              <a:tr h="144145">
                <a:tc>
                  <a:txBody>
                    <a:bodyPr/>
                    <a:lstStyle/>
                    <a:p>
                      <a:pPr algn="ctr"/>
                      <a:r>
                        <a:rPr lang="pt-BR" sz="1600">
                          <a:effectLst/>
                        </a:rPr>
                        <a:t>J4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748.41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282007883"/>
                  </a:ext>
                </a:extLst>
              </a:tr>
              <a:tr h="144145">
                <a:tc>
                  <a:txBody>
                    <a:bodyPr/>
                    <a:lstStyle/>
                    <a:p>
                      <a:pPr algn="ctr"/>
                      <a:r>
                        <a:rPr lang="pt-BR" sz="1600">
                          <a:effectLst/>
                        </a:rPr>
                        <a:t>J6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754.45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475807326"/>
                  </a:ext>
                </a:extLst>
              </a:tr>
              <a:tr h="144145">
                <a:tc>
                  <a:txBody>
                    <a:bodyPr/>
                    <a:lstStyle/>
                    <a:p>
                      <a:pPr algn="ctr"/>
                      <a:r>
                        <a:rPr lang="pt-BR" sz="1600">
                          <a:effectLst/>
                        </a:rPr>
                        <a:t>J7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746.00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013030137"/>
                  </a:ext>
                </a:extLst>
              </a:tr>
              <a:tr h="144145">
                <a:tc>
                  <a:txBody>
                    <a:bodyPr/>
                    <a:lstStyle/>
                    <a:p>
                      <a:pPr algn="ctr"/>
                      <a:r>
                        <a:rPr lang="pt-BR" sz="1600">
                          <a:effectLst/>
                        </a:rPr>
                        <a:t>J5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735.88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141316618"/>
                  </a:ext>
                </a:extLst>
              </a:tr>
              <a:tr h="144145">
                <a:tc>
                  <a:txBody>
                    <a:bodyPr/>
                    <a:lstStyle/>
                    <a:p>
                      <a:pPr algn="ctr"/>
                      <a:r>
                        <a:rPr lang="pt-BR" sz="1600">
                          <a:effectLst/>
                        </a:rPr>
                        <a:t>J10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743.44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961395616"/>
                  </a:ext>
                </a:extLst>
              </a:tr>
              <a:tr h="144145">
                <a:tc>
                  <a:txBody>
                    <a:bodyPr/>
                    <a:lstStyle/>
                    <a:p>
                      <a:pPr algn="ctr"/>
                      <a:r>
                        <a:rPr lang="pt-BR" sz="1600">
                          <a:effectLst/>
                        </a:rPr>
                        <a:t>J9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dirty="0">
                          <a:effectLst/>
                        </a:rPr>
                        <a:t>722.38</a:t>
                      </a:r>
                      <a:endParaRPr lang="pt-BR"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566406221"/>
                  </a:ext>
                </a:extLst>
              </a:tr>
            </a:tbl>
          </a:graphicData>
        </a:graphic>
      </p:graphicFrame>
      <p:sp>
        <p:nvSpPr>
          <p:cNvPr id="10" name="CaixaDeTexto 9">
            <a:extLst>
              <a:ext uri="{FF2B5EF4-FFF2-40B4-BE49-F238E27FC236}">
                <a16:creationId xmlns:a16="http://schemas.microsoft.com/office/drawing/2014/main" id="{AC0564DA-6A0C-33E9-97BD-A1DFE353B021}"/>
              </a:ext>
            </a:extLst>
          </p:cNvPr>
          <p:cNvSpPr txBox="1"/>
          <p:nvPr/>
        </p:nvSpPr>
        <p:spPr>
          <a:xfrm>
            <a:off x="503856" y="4365238"/>
            <a:ext cx="7547375" cy="369332"/>
          </a:xfrm>
          <a:prstGeom prst="rect">
            <a:avLst/>
          </a:prstGeom>
          <a:noFill/>
        </p:spPr>
        <p:txBody>
          <a:bodyPr wrap="square">
            <a:spAutoFit/>
          </a:bodyPr>
          <a:lstStyle/>
          <a:p>
            <a:r>
              <a:rPr lang="pt-BR" sz="1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Resultados das elevações nas junções de controle – Cenário 3</a:t>
            </a:r>
            <a:endParaRPr lang="pt-BR" dirty="0">
              <a:solidFill>
                <a:srgbClr val="0070C0"/>
              </a:solidFill>
            </a:endParaRPr>
          </a:p>
        </p:txBody>
      </p:sp>
    </p:spTree>
    <p:extLst>
      <p:ext uri="{BB962C8B-B14F-4D97-AF65-F5344CB8AC3E}">
        <p14:creationId xmlns:p14="http://schemas.microsoft.com/office/powerpoint/2010/main" val="950190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CONCLUSÕES E OBSERVAÇÕES</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27</a:t>
            </a:fld>
            <a:endParaRPr lang="en-AU" dirty="0"/>
          </a:p>
        </p:txBody>
      </p:sp>
      <p:sp>
        <p:nvSpPr>
          <p:cNvPr id="5" name="CaixaDeTexto 4">
            <a:extLst>
              <a:ext uri="{FF2B5EF4-FFF2-40B4-BE49-F238E27FC236}">
                <a16:creationId xmlns:a16="http://schemas.microsoft.com/office/drawing/2014/main" id="{6D59B3EC-32C6-8759-7949-69733C032AE7}"/>
              </a:ext>
            </a:extLst>
          </p:cNvPr>
          <p:cNvSpPr txBox="1"/>
          <p:nvPr/>
        </p:nvSpPr>
        <p:spPr>
          <a:xfrm>
            <a:off x="251520" y="1746488"/>
            <a:ext cx="7776864" cy="3365024"/>
          </a:xfrm>
          <a:prstGeom prst="rect">
            <a:avLst/>
          </a:prstGeom>
          <a:noFill/>
        </p:spPr>
        <p:txBody>
          <a:bodyPr wrap="square">
            <a:spAutoFit/>
          </a:bodyPr>
          <a:lstStyle/>
          <a:p>
            <a:pPr marL="742950" indent="-28575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Os estudos pluviométricos (hidrologia estatística) foram possíveis, mesmo utilizando a estação Vespasiano, distante aproximadamente 10,0 km da área de análise.</a:t>
            </a:r>
            <a:endParaRPr lang="pt-BR" sz="12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indent="-28575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O uso do solo foi classificado por imagens de satélite, conforme metodologia consagrada e precisa, onde se verificou a aderência a cobertura vegetal da área das Chácaras. Por meio de edição programada foi possível alterar o uso do solo para o extremo de urbanização completa.</a:t>
            </a:r>
            <a:endParaRPr lang="pt-BR" sz="12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0420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CONCLUSÕES E OBSERVAÇÕES</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28</a:t>
            </a:fld>
            <a:endParaRPr lang="en-AU" dirty="0"/>
          </a:p>
        </p:txBody>
      </p:sp>
      <p:sp>
        <p:nvSpPr>
          <p:cNvPr id="5" name="CaixaDeTexto 4">
            <a:extLst>
              <a:ext uri="{FF2B5EF4-FFF2-40B4-BE49-F238E27FC236}">
                <a16:creationId xmlns:a16="http://schemas.microsoft.com/office/drawing/2014/main" id="{6D59B3EC-32C6-8759-7949-69733C032AE7}"/>
              </a:ext>
            </a:extLst>
          </p:cNvPr>
          <p:cNvSpPr txBox="1"/>
          <p:nvPr/>
        </p:nvSpPr>
        <p:spPr>
          <a:xfrm>
            <a:off x="251520" y="1484784"/>
            <a:ext cx="7776864" cy="1703030"/>
          </a:xfrm>
          <a:prstGeom prst="rect">
            <a:avLst/>
          </a:prstGeom>
          <a:noFill/>
        </p:spPr>
        <p:txBody>
          <a:bodyPr wrap="square">
            <a:spAutoFit/>
          </a:bodyPr>
          <a:lstStyle/>
          <a:p>
            <a:pPr marL="742950" indent="-28575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Verifica-se, mesmo nestas condições, que as vazões aumentam, mas as enchentes não se alteram significativamente. Pois, as demais áreas de drenagem que convergem para este ponto de análise já se encontram urbanizadas.</a:t>
            </a:r>
          </a:p>
        </p:txBody>
      </p:sp>
    </p:spTree>
    <p:extLst>
      <p:ext uri="{BB962C8B-B14F-4D97-AF65-F5344CB8AC3E}">
        <p14:creationId xmlns:p14="http://schemas.microsoft.com/office/powerpoint/2010/main" val="336779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CONCLUSÕES E OBSERVAÇÕES</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29</a:t>
            </a:fld>
            <a:endParaRPr lang="en-AU" dirty="0"/>
          </a:p>
        </p:txBody>
      </p:sp>
      <p:sp>
        <p:nvSpPr>
          <p:cNvPr id="5" name="CaixaDeTexto 4">
            <a:extLst>
              <a:ext uri="{FF2B5EF4-FFF2-40B4-BE49-F238E27FC236}">
                <a16:creationId xmlns:a16="http://schemas.microsoft.com/office/drawing/2014/main" id="{6D59B3EC-32C6-8759-7949-69733C032AE7}"/>
              </a:ext>
            </a:extLst>
          </p:cNvPr>
          <p:cNvSpPr txBox="1"/>
          <p:nvPr/>
        </p:nvSpPr>
        <p:spPr>
          <a:xfrm>
            <a:off x="251520" y="1484784"/>
            <a:ext cx="7776864" cy="3780522"/>
          </a:xfrm>
          <a:prstGeom prst="rect">
            <a:avLst/>
          </a:prstGeom>
          <a:noFill/>
        </p:spPr>
        <p:txBody>
          <a:bodyPr wrap="square">
            <a:spAutoFit/>
          </a:bodyPr>
          <a:lstStyle/>
          <a:p>
            <a:pPr marL="742950" indent="-28575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Cabe reforçar que foi alterado somente o uso do solo da região das Chácaras, com alterações de outras demais áreas as enchentes podem ser tornar significativas.</a:t>
            </a:r>
          </a:p>
          <a:p>
            <a:pPr marL="742950" indent="-28575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Não foi necessária a simulação do Cenário 2 (previamente planejado) uma vez que o diagnóstico foi possível a partir do Cenário Atual e Futuro de longo prazo (Cenário 3).</a:t>
            </a:r>
          </a:p>
          <a:p>
            <a:pPr marL="742950" indent="-285750" algn="just">
              <a:lnSpc>
                <a:spcPct val="150000"/>
              </a:lnSpc>
              <a:buFont typeface="Wingdings" panose="05000000000000000000" pitchFamily="2" charset="2"/>
              <a:buChar char="Ø"/>
            </a:pPr>
            <a:r>
              <a:rPr lang="pt-BR" sz="1800" dirty="0">
                <a:solidFill>
                  <a:srgbClr val="0070C0"/>
                </a:solidFill>
                <a:effectLst/>
                <a:latin typeface="Arial" panose="020B0604020202020204" pitchFamily="34" charset="0"/>
                <a:ea typeface="Arial" panose="020B0604020202020204" pitchFamily="34" charset="0"/>
                <a:cs typeface="Arial" panose="020B0604020202020204" pitchFamily="34" charset="0"/>
              </a:rPr>
              <a:t>Foi desconsiderado o efeito de amortecimento de uma barragem/reservatório localizado na área de drenagem que alcança o córrego Baronesa.</a:t>
            </a:r>
          </a:p>
        </p:txBody>
      </p:sp>
    </p:spTree>
    <p:extLst>
      <p:ext uri="{BB962C8B-B14F-4D97-AF65-F5344CB8AC3E}">
        <p14:creationId xmlns:p14="http://schemas.microsoft.com/office/powerpoint/2010/main" val="59271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2290467E-358F-4528-AEEF-99E06C4EF0EF}" type="slidenum">
              <a:rPr lang="pt-BR" smtClean="0"/>
              <a:pPr/>
              <a:t>3</a:t>
            </a:fld>
            <a:endParaRPr lang="pt-BR"/>
          </a:p>
        </p:txBody>
      </p:sp>
      <p:sp>
        <p:nvSpPr>
          <p:cNvPr id="7" name="Título 1"/>
          <p:cNvSpPr txBox="1">
            <a:spLocks/>
          </p:cNvSpPr>
          <p:nvPr/>
        </p:nvSpPr>
        <p:spPr>
          <a:xfrm>
            <a:off x="611560" y="260648"/>
            <a:ext cx="7817557" cy="9906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200" kern="1200" cap="none" spc="-100" baseline="0">
                <a:ln>
                  <a:noFill/>
                </a:ln>
                <a:solidFill>
                  <a:schemeClr val="tx2"/>
                </a:solidFill>
                <a:effectLst/>
                <a:latin typeface="+mj-lt"/>
                <a:ea typeface="+mj-ea"/>
                <a:cs typeface="+mj-cs"/>
              </a:defRPr>
            </a:lvl1pPr>
          </a:lstStyle>
          <a:p>
            <a:r>
              <a:rPr lang="pt-BR"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OBJETIVOS</a:t>
            </a:r>
          </a:p>
        </p:txBody>
      </p:sp>
      <p:sp>
        <p:nvSpPr>
          <p:cNvPr id="8" name="Espaço Reservado para Conteúdo 2"/>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Proceder um Diagnóstico Temático de Drenagem Urbana e Manejo das Águas Pluviais Região de Chácaras, considerando-se principalmente a impermeabilização dos solos, e os custos a serem investidos para este avanço de impermeabilização dos solos.</a:t>
            </a:r>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1484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CONCLUSÕES E OBSERVAÇÕES</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30</a:t>
            </a:fld>
            <a:endParaRPr lang="en-AU" dirty="0"/>
          </a:p>
        </p:txBody>
      </p:sp>
      <p:pic>
        <p:nvPicPr>
          <p:cNvPr id="3" name="Imagem 2">
            <a:extLst>
              <a:ext uri="{FF2B5EF4-FFF2-40B4-BE49-F238E27FC236}">
                <a16:creationId xmlns:a16="http://schemas.microsoft.com/office/drawing/2014/main" id="{C2FA4D25-F4E7-F8AD-139C-077D902C0C26}"/>
              </a:ext>
            </a:extLst>
          </p:cNvPr>
          <p:cNvPicPr>
            <a:picLocks noChangeAspect="1"/>
          </p:cNvPicPr>
          <p:nvPr/>
        </p:nvPicPr>
        <p:blipFill>
          <a:blip r:embed="rId3"/>
          <a:stretch>
            <a:fillRect/>
          </a:stretch>
        </p:blipFill>
        <p:spPr>
          <a:xfrm>
            <a:off x="1115616" y="1556792"/>
            <a:ext cx="6836922" cy="3960440"/>
          </a:xfrm>
          <a:prstGeom prst="rect">
            <a:avLst/>
          </a:prstGeom>
          <a:ln>
            <a:solidFill>
              <a:schemeClr val="bg1">
                <a:lumMod val="75000"/>
              </a:schemeClr>
            </a:solidFill>
          </a:ln>
        </p:spPr>
      </p:pic>
      <p:sp>
        <p:nvSpPr>
          <p:cNvPr id="6" name="Elipse 5">
            <a:extLst>
              <a:ext uri="{FF2B5EF4-FFF2-40B4-BE49-F238E27FC236}">
                <a16:creationId xmlns:a16="http://schemas.microsoft.com/office/drawing/2014/main" id="{01AB57DC-0F76-169D-6E61-B8C0A9B8DE48}"/>
              </a:ext>
            </a:extLst>
          </p:cNvPr>
          <p:cNvSpPr/>
          <p:nvPr/>
        </p:nvSpPr>
        <p:spPr>
          <a:xfrm>
            <a:off x="1331640" y="2276872"/>
            <a:ext cx="2160000" cy="21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95380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ANÁLISE</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31</a:t>
            </a:fld>
            <a:endParaRPr lang="en-AU" dirty="0"/>
          </a:p>
        </p:txBody>
      </p:sp>
      <p:pic>
        <p:nvPicPr>
          <p:cNvPr id="8" name="Imagem 7">
            <a:extLst>
              <a:ext uri="{FF2B5EF4-FFF2-40B4-BE49-F238E27FC236}">
                <a16:creationId xmlns:a16="http://schemas.microsoft.com/office/drawing/2014/main" id="{24915813-1310-9F2B-BAD8-AE6AD0D3D98D}"/>
              </a:ext>
            </a:extLst>
          </p:cNvPr>
          <p:cNvPicPr>
            <a:picLocks noChangeAspect="1"/>
          </p:cNvPicPr>
          <p:nvPr/>
        </p:nvPicPr>
        <p:blipFill>
          <a:blip r:embed="rId3"/>
          <a:stretch>
            <a:fillRect/>
          </a:stretch>
        </p:blipFill>
        <p:spPr>
          <a:xfrm>
            <a:off x="251521" y="2553891"/>
            <a:ext cx="5688632" cy="4091354"/>
          </a:xfrm>
          <a:prstGeom prst="rect">
            <a:avLst/>
          </a:prstGeom>
        </p:spPr>
      </p:pic>
      <p:cxnSp>
        <p:nvCxnSpPr>
          <p:cNvPr id="10" name="Conector reto 9">
            <a:extLst>
              <a:ext uri="{FF2B5EF4-FFF2-40B4-BE49-F238E27FC236}">
                <a16:creationId xmlns:a16="http://schemas.microsoft.com/office/drawing/2014/main" id="{708D88D4-C8D1-8F01-4350-0EFEAFCA69A3}"/>
              </a:ext>
            </a:extLst>
          </p:cNvPr>
          <p:cNvCxnSpPr>
            <a:cxnSpLocks/>
          </p:cNvCxnSpPr>
          <p:nvPr/>
        </p:nvCxnSpPr>
        <p:spPr>
          <a:xfrm flipV="1">
            <a:off x="1643359" y="5648960"/>
            <a:ext cx="120329" cy="1981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9" name="Imagem 18">
            <a:extLst>
              <a:ext uri="{FF2B5EF4-FFF2-40B4-BE49-F238E27FC236}">
                <a16:creationId xmlns:a16="http://schemas.microsoft.com/office/drawing/2014/main" id="{89EDF870-FDCB-BBFE-4DD7-7519FC82E9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6299" y="474337"/>
            <a:ext cx="2915433" cy="2186575"/>
          </a:xfrm>
          <a:prstGeom prst="rect">
            <a:avLst/>
          </a:prstGeom>
        </p:spPr>
      </p:pic>
      <p:cxnSp>
        <p:nvCxnSpPr>
          <p:cNvPr id="13" name="Conector de Seta Reta 12">
            <a:extLst>
              <a:ext uri="{FF2B5EF4-FFF2-40B4-BE49-F238E27FC236}">
                <a16:creationId xmlns:a16="http://schemas.microsoft.com/office/drawing/2014/main" id="{300C559B-259D-6D33-7CEF-B58502E7DE58}"/>
              </a:ext>
            </a:extLst>
          </p:cNvPr>
          <p:cNvCxnSpPr>
            <a:cxnSpLocks/>
            <a:endCxn id="19" idx="3"/>
          </p:cNvCxnSpPr>
          <p:nvPr/>
        </p:nvCxnSpPr>
        <p:spPr>
          <a:xfrm flipH="1" flipV="1">
            <a:off x="1311417" y="3025341"/>
            <a:ext cx="392106" cy="27666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801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ANÁLISE</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32</a:t>
            </a:fld>
            <a:endParaRPr lang="en-AU" dirty="0"/>
          </a:p>
        </p:txBody>
      </p:sp>
      <p:pic>
        <p:nvPicPr>
          <p:cNvPr id="8" name="Imagem 7">
            <a:extLst>
              <a:ext uri="{FF2B5EF4-FFF2-40B4-BE49-F238E27FC236}">
                <a16:creationId xmlns:a16="http://schemas.microsoft.com/office/drawing/2014/main" id="{24915813-1310-9F2B-BAD8-AE6AD0D3D98D}"/>
              </a:ext>
            </a:extLst>
          </p:cNvPr>
          <p:cNvPicPr>
            <a:picLocks noChangeAspect="1"/>
          </p:cNvPicPr>
          <p:nvPr/>
        </p:nvPicPr>
        <p:blipFill>
          <a:blip r:embed="rId3"/>
          <a:stretch>
            <a:fillRect/>
          </a:stretch>
        </p:blipFill>
        <p:spPr>
          <a:xfrm>
            <a:off x="251521" y="2553891"/>
            <a:ext cx="5688632" cy="4091354"/>
          </a:xfrm>
          <a:prstGeom prst="rect">
            <a:avLst/>
          </a:prstGeom>
        </p:spPr>
      </p:pic>
      <p:cxnSp>
        <p:nvCxnSpPr>
          <p:cNvPr id="10" name="Conector reto 9">
            <a:extLst>
              <a:ext uri="{FF2B5EF4-FFF2-40B4-BE49-F238E27FC236}">
                <a16:creationId xmlns:a16="http://schemas.microsoft.com/office/drawing/2014/main" id="{708D88D4-C8D1-8F01-4350-0EFEAFCA69A3}"/>
              </a:ext>
            </a:extLst>
          </p:cNvPr>
          <p:cNvCxnSpPr>
            <a:cxnSpLocks/>
          </p:cNvCxnSpPr>
          <p:nvPr/>
        </p:nvCxnSpPr>
        <p:spPr>
          <a:xfrm>
            <a:off x="3563888" y="4149080"/>
            <a:ext cx="0" cy="5760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onector de Seta Reta 12">
            <a:extLst>
              <a:ext uri="{FF2B5EF4-FFF2-40B4-BE49-F238E27FC236}">
                <a16:creationId xmlns:a16="http://schemas.microsoft.com/office/drawing/2014/main" id="{300C559B-259D-6D33-7CEF-B58502E7DE58}"/>
              </a:ext>
            </a:extLst>
          </p:cNvPr>
          <p:cNvCxnSpPr>
            <a:cxnSpLocks/>
          </p:cNvCxnSpPr>
          <p:nvPr/>
        </p:nvCxnSpPr>
        <p:spPr>
          <a:xfrm flipH="1" flipV="1">
            <a:off x="1835696" y="2348880"/>
            <a:ext cx="1728192" cy="2160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m 16">
            <a:extLst>
              <a:ext uri="{FF2B5EF4-FFF2-40B4-BE49-F238E27FC236}">
                <a16:creationId xmlns:a16="http://schemas.microsoft.com/office/drawing/2014/main" id="{A9843932-5A02-1A1D-43F6-44A42A010DB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3932" y="108028"/>
            <a:ext cx="5151720" cy="2445863"/>
          </a:xfrm>
          <a:prstGeom prst="rect">
            <a:avLst/>
          </a:prstGeom>
        </p:spPr>
      </p:pic>
      <p:pic>
        <p:nvPicPr>
          <p:cNvPr id="5" name="Imagem 4">
            <a:extLst>
              <a:ext uri="{FF2B5EF4-FFF2-40B4-BE49-F238E27FC236}">
                <a16:creationId xmlns:a16="http://schemas.microsoft.com/office/drawing/2014/main" id="{27965CC3-6CC2-10EA-C1A6-AE3B34362A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29482" y="2944214"/>
            <a:ext cx="3212976" cy="2409732"/>
          </a:xfrm>
          <a:prstGeom prst="rect">
            <a:avLst/>
          </a:prstGeom>
        </p:spPr>
      </p:pic>
    </p:spTree>
    <p:extLst>
      <p:ext uri="{BB962C8B-B14F-4D97-AF65-F5344CB8AC3E}">
        <p14:creationId xmlns:p14="http://schemas.microsoft.com/office/powerpoint/2010/main" val="2627925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E47FAD8F-691E-4971-AA79-2FF15FF1849D}" type="slidenum">
              <a:rPr lang="en-AU" smtClean="0"/>
              <a:pPr/>
              <a:t>33</a:t>
            </a:fld>
            <a:endParaRPr lang="en-AU" dirty="0"/>
          </a:p>
        </p:txBody>
      </p:sp>
      <p:pic>
        <p:nvPicPr>
          <p:cNvPr id="7" name="Imagem 6">
            <a:extLst>
              <a:ext uri="{FF2B5EF4-FFF2-40B4-BE49-F238E27FC236}">
                <a16:creationId xmlns:a16="http://schemas.microsoft.com/office/drawing/2014/main" id="{6E7860CF-0698-96D2-0D45-F05A921CCB69}"/>
              </a:ext>
            </a:extLst>
          </p:cNvPr>
          <p:cNvPicPr>
            <a:picLocks noChangeAspect="1"/>
          </p:cNvPicPr>
          <p:nvPr/>
        </p:nvPicPr>
        <p:blipFill>
          <a:blip r:embed="rId3"/>
          <a:stretch>
            <a:fillRect/>
          </a:stretch>
        </p:blipFill>
        <p:spPr>
          <a:xfrm>
            <a:off x="307616" y="0"/>
            <a:ext cx="7916137" cy="6858000"/>
          </a:xfrm>
          <a:prstGeom prst="rect">
            <a:avLst/>
          </a:prstGeom>
        </p:spPr>
      </p:pic>
      <p:sp>
        <p:nvSpPr>
          <p:cNvPr id="8" name="Forma Livre: Forma 7">
            <a:extLst>
              <a:ext uri="{FF2B5EF4-FFF2-40B4-BE49-F238E27FC236}">
                <a16:creationId xmlns:a16="http://schemas.microsoft.com/office/drawing/2014/main" id="{6C74C8C2-07F5-E07F-EA8B-C07744BEABB4}"/>
              </a:ext>
            </a:extLst>
          </p:cNvPr>
          <p:cNvSpPr/>
          <p:nvPr/>
        </p:nvSpPr>
        <p:spPr>
          <a:xfrm>
            <a:off x="5460023" y="5460023"/>
            <a:ext cx="1107890" cy="1222131"/>
          </a:xfrm>
          <a:custGeom>
            <a:avLst/>
            <a:gdLst>
              <a:gd name="connsiteX0" fmla="*/ 738554 w 1107890"/>
              <a:gd name="connsiteY0" fmla="*/ 61546 h 1222131"/>
              <a:gd name="connsiteX1" fmla="*/ 738554 w 1107890"/>
              <a:gd name="connsiteY1" fmla="*/ 61546 h 1222131"/>
              <a:gd name="connsiteX2" fmla="*/ 677008 w 1107890"/>
              <a:gd name="connsiteY2" fmla="*/ 158262 h 1222131"/>
              <a:gd name="connsiteX3" fmla="*/ 633046 w 1107890"/>
              <a:gd name="connsiteY3" fmla="*/ 211015 h 1222131"/>
              <a:gd name="connsiteX4" fmla="*/ 597877 w 1107890"/>
              <a:gd name="connsiteY4" fmla="*/ 263769 h 1222131"/>
              <a:gd name="connsiteX5" fmla="*/ 439615 w 1107890"/>
              <a:gd name="connsiteY5" fmla="*/ 334108 h 1222131"/>
              <a:gd name="connsiteX6" fmla="*/ 395654 w 1107890"/>
              <a:gd name="connsiteY6" fmla="*/ 360485 h 1222131"/>
              <a:gd name="connsiteX7" fmla="*/ 298939 w 1107890"/>
              <a:gd name="connsiteY7" fmla="*/ 422031 h 1222131"/>
              <a:gd name="connsiteX8" fmla="*/ 193431 w 1107890"/>
              <a:gd name="connsiteY8" fmla="*/ 474785 h 1222131"/>
              <a:gd name="connsiteX9" fmla="*/ 123092 w 1107890"/>
              <a:gd name="connsiteY9" fmla="*/ 518746 h 1222131"/>
              <a:gd name="connsiteX10" fmla="*/ 96715 w 1107890"/>
              <a:gd name="connsiteY10" fmla="*/ 527539 h 1222131"/>
              <a:gd name="connsiteX11" fmla="*/ 26377 w 1107890"/>
              <a:gd name="connsiteY11" fmla="*/ 562708 h 1222131"/>
              <a:gd name="connsiteX12" fmla="*/ 8792 w 1107890"/>
              <a:gd name="connsiteY12" fmla="*/ 589085 h 1222131"/>
              <a:gd name="connsiteX13" fmla="*/ 0 w 1107890"/>
              <a:gd name="connsiteY13" fmla="*/ 659423 h 1222131"/>
              <a:gd name="connsiteX14" fmla="*/ 35169 w 1107890"/>
              <a:gd name="connsiteY14" fmla="*/ 782515 h 1222131"/>
              <a:gd name="connsiteX15" fmla="*/ 79131 w 1107890"/>
              <a:gd name="connsiteY15" fmla="*/ 817685 h 1222131"/>
              <a:gd name="connsiteX16" fmla="*/ 167054 w 1107890"/>
              <a:gd name="connsiteY16" fmla="*/ 923192 h 1222131"/>
              <a:gd name="connsiteX17" fmla="*/ 202223 w 1107890"/>
              <a:gd name="connsiteY17" fmla="*/ 975946 h 1222131"/>
              <a:gd name="connsiteX18" fmla="*/ 298939 w 1107890"/>
              <a:gd name="connsiteY18" fmla="*/ 1090246 h 1222131"/>
              <a:gd name="connsiteX19" fmla="*/ 325315 w 1107890"/>
              <a:gd name="connsiteY19" fmla="*/ 1195754 h 1222131"/>
              <a:gd name="connsiteX20" fmla="*/ 413239 w 1107890"/>
              <a:gd name="connsiteY20" fmla="*/ 1222131 h 1222131"/>
              <a:gd name="connsiteX21" fmla="*/ 536331 w 1107890"/>
              <a:gd name="connsiteY21" fmla="*/ 1195754 h 1222131"/>
              <a:gd name="connsiteX22" fmla="*/ 597877 w 1107890"/>
              <a:gd name="connsiteY22" fmla="*/ 1160585 h 1222131"/>
              <a:gd name="connsiteX23" fmla="*/ 668215 w 1107890"/>
              <a:gd name="connsiteY23" fmla="*/ 1143000 h 1222131"/>
              <a:gd name="connsiteX24" fmla="*/ 694592 w 1107890"/>
              <a:gd name="connsiteY24" fmla="*/ 1125415 h 1222131"/>
              <a:gd name="connsiteX25" fmla="*/ 720969 w 1107890"/>
              <a:gd name="connsiteY25" fmla="*/ 1116623 h 1222131"/>
              <a:gd name="connsiteX26" fmla="*/ 782515 w 1107890"/>
              <a:gd name="connsiteY26" fmla="*/ 1046285 h 1222131"/>
              <a:gd name="connsiteX27" fmla="*/ 817685 w 1107890"/>
              <a:gd name="connsiteY27" fmla="*/ 940777 h 1222131"/>
              <a:gd name="connsiteX28" fmla="*/ 844062 w 1107890"/>
              <a:gd name="connsiteY28" fmla="*/ 870439 h 1222131"/>
              <a:gd name="connsiteX29" fmla="*/ 905608 w 1107890"/>
              <a:gd name="connsiteY29" fmla="*/ 650631 h 1222131"/>
              <a:gd name="connsiteX30" fmla="*/ 931985 w 1107890"/>
              <a:gd name="connsiteY30" fmla="*/ 641839 h 1222131"/>
              <a:gd name="connsiteX31" fmla="*/ 967154 w 1107890"/>
              <a:gd name="connsiteY31" fmla="*/ 597877 h 1222131"/>
              <a:gd name="connsiteX32" fmla="*/ 1011115 w 1107890"/>
              <a:gd name="connsiteY32" fmla="*/ 536331 h 1222131"/>
              <a:gd name="connsiteX33" fmla="*/ 1046285 w 1107890"/>
              <a:gd name="connsiteY33" fmla="*/ 492369 h 1222131"/>
              <a:gd name="connsiteX34" fmla="*/ 1072662 w 1107890"/>
              <a:gd name="connsiteY34" fmla="*/ 465992 h 1222131"/>
              <a:gd name="connsiteX35" fmla="*/ 1099039 w 1107890"/>
              <a:gd name="connsiteY35" fmla="*/ 422031 h 1222131"/>
              <a:gd name="connsiteX36" fmla="*/ 1099039 w 1107890"/>
              <a:gd name="connsiteY36" fmla="*/ 105508 h 1222131"/>
              <a:gd name="connsiteX37" fmla="*/ 1072662 w 1107890"/>
              <a:gd name="connsiteY37" fmla="*/ 87923 h 1222131"/>
              <a:gd name="connsiteX38" fmla="*/ 975946 w 1107890"/>
              <a:gd name="connsiteY38" fmla="*/ 0 h 1222131"/>
              <a:gd name="connsiteX39" fmla="*/ 800100 w 1107890"/>
              <a:gd name="connsiteY39" fmla="*/ 17585 h 1222131"/>
              <a:gd name="connsiteX40" fmla="*/ 738554 w 1107890"/>
              <a:gd name="connsiteY40" fmla="*/ 61546 h 122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07890" h="1222131">
                <a:moveTo>
                  <a:pt x="738554" y="61546"/>
                </a:moveTo>
                <a:lnTo>
                  <a:pt x="738554" y="61546"/>
                </a:lnTo>
                <a:cubicBezTo>
                  <a:pt x="718039" y="93785"/>
                  <a:pt x="699045" y="127043"/>
                  <a:pt x="677008" y="158262"/>
                </a:cubicBezTo>
                <a:cubicBezTo>
                  <a:pt x="663808" y="176962"/>
                  <a:pt x="645743" y="191970"/>
                  <a:pt x="633046" y="211015"/>
                </a:cubicBezTo>
                <a:cubicBezTo>
                  <a:pt x="608555" y="247752"/>
                  <a:pt x="646595" y="232766"/>
                  <a:pt x="597877" y="263769"/>
                </a:cubicBezTo>
                <a:cubicBezTo>
                  <a:pt x="541882" y="299403"/>
                  <a:pt x="500609" y="305644"/>
                  <a:pt x="439615" y="334108"/>
                </a:cubicBezTo>
                <a:cubicBezTo>
                  <a:pt x="424129" y="341335"/>
                  <a:pt x="410656" y="352302"/>
                  <a:pt x="395654" y="360485"/>
                </a:cubicBezTo>
                <a:cubicBezTo>
                  <a:pt x="295466" y="415133"/>
                  <a:pt x="387507" y="355606"/>
                  <a:pt x="298939" y="422031"/>
                </a:cubicBezTo>
                <a:cubicBezTo>
                  <a:pt x="255068" y="454934"/>
                  <a:pt x="264398" y="437214"/>
                  <a:pt x="193431" y="474785"/>
                </a:cubicBezTo>
                <a:cubicBezTo>
                  <a:pt x="168995" y="487722"/>
                  <a:pt x="147365" y="505506"/>
                  <a:pt x="123092" y="518746"/>
                </a:cubicBezTo>
                <a:cubicBezTo>
                  <a:pt x="114956" y="523184"/>
                  <a:pt x="105152" y="523704"/>
                  <a:pt x="96715" y="527539"/>
                </a:cubicBezTo>
                <a:cubicBezTo>
                  <a:pt x="72851" y="538386"/>
                  <a:pt x="26377" y="562708"/>
                  <a:pt x="26377" y="562708"/>
                </a:cubicBezTo>
                <a:cubicBezTo>
                  <a:pt x="20515" y="571500"/>
                  <a:pt x="11572" y="578890"/>
                  <a:pt x="8792" y="589085"/>
                </a:cubicBezTo>
                <a:cubicBezTo>
                  <a:pt x="2575" y="611881"/>
                  <a:pt x="0" y="635795"/>
                  <a:pt x="0" y="659423"/>
                </a:cubicBezTo>
                <a:cubicBezTo>
                  <a:pt x="0" y="701932"/>
                  <a:pt x="7569" y="748015"/>
                  <a:pt x="35169" y="782515"/>
                </a:cubicBezTo>
                <a:cubicBezTo>
                  <a:pt x="46892" y="797169"/>
                  <a:pt x="66296" y="803994"/>
                  <a:pt x="79131" y="817685"/>
                </a:cubicBezTo>
                <a:cubicBezTo>
                  <a:pt x="110442" y="851083"/>
                  <a:pt x="141660" y="885101"/>
                  <a:pt x="167054" y="923192"/>
                </a:cubicBezTo>
                <a:cubicBezTo>
                  <a:pt x="178777" y="940777"/>
                  <a:pt x="188382" y="959975"/>
                  <a:pt x="202223" y="975946"/>
                </a:cubicBezTo>
                <a:cubicBezTo>
                  <a:pt x="306696" y="1096492"/>
                  <a:pt x="259024" y="1010417"/>
                  <a:pt x="298939" y="1090246"/>
                </a:cubicBezTo>
                <a:cubicBezTo>
                  <a:pt x="302859" y="1109846"/>
                  <a:pt x="316556" y="1184492"/>
                  <a:pt x="325315" y="1195754"/>
                </a:cubicBezTo>
                <a:cubicBezTo>
                  <a:pt x="335970" y="1209453"/>
                  <a:pt x="398476" y="1219179"/>
                  <a:pt x="413239" y="1222131"/>
                </a:cubicBezTo>
                <a:cubicBezTo>
                  <a:pt x="454270" y="1213339"/>
                  <a:pt x="496522" y="1209024"/>
                  <a:pt x="536331" y="1195754"/>
                </a:cubicBezTo>
                <a:cubicBezTo>
                  <a:pt x="558747" y="1188282"/>
                  <a:pt x="575938" y="1169360"/>
                  <a:pt x="597877" y="1160585"/>
                </a:cubicBezTo>
                <a:cubicBezTo>
                  <a:pt x="620316" y="1151609"/>
                  <a:pt x="644769" y="1148862"/>
                  <a:pt x="668215" y="1143000"/>
                </a:cubicBezTo>
                <a:cubicBezTo>
                  <a:pt x="677007" y="1137138"/>
                  <a:pt x="685140" y="1130141"/>
                  <a:pt x="694592" y="1125415"/>
                </a:cubicBezTo>
                <a:cubicBezTo>
                  <a:pt x="702881" y="1121270"/>
                  <a:pt x="713258" y="1121764"/>
                  <a:pt x="720969" y="1116623"/>
                </a:cubicBezTo>
                <a:cubicBezTo>
                  <a:pt x="737960" y="1105296"/>
                  <a:pt x="773770" y="1057216"/>
                  <a:pt x="782515" y="1046285"/>
                </a:cubicBezTo>
                <a:cubicBezTo>
                  <a:pt x="794238" y="1011116"/>
                  <a:pt x="801106" y="973935"/>
                  <a:pt x="817685" y="940777"/>
                </a:cubicBezTo>
                <a:cubicBezTo>
                  <a:pt x="840673" y="894800"/>
                  <a:pt x="832090" y="918323"/>
                  <a:pt x="844062" y="870439"/>
                </a:cubicBezTo>
                <a:cubicBezTo>
                  <a:pt x="855642" y="777794"/>
                  <a:pt x="853409" y="755029"/>
                  <a:pt x="905608" y="650631"/>
                </a:cubicBezTo>
                <a:cubicBezTo>
                  <a:pt x="909753" y="642342"/>
                  <a:pt x="923193" y="644770"/>
                  <a:pt x="931985" y="641839"/>
                </a:cubicBezTo>
                <a:cubicBezTo>
                  <a:pt x="949101" y="590489"/>
                  <a:pt x="927385" y="637646"/>
                  <a:pt x="967154" y="597877"/>
                </a:cubicBezTo>
                <a:cubicBezTo>
                  <a:pt x="984989" y="580042"/>
                  <a:pt x="996134" y="556305"/>
                  <a:pt x="1011115" y="536331"/>
                </a:cubicBezTo>
                <a:cubicBezTo>
                  <a:pt x="1022375" y="521318"/>
                  <a:pt x="1033927" y="506492"/>
                  <a:pt x="1046285" y="492369"/>
                </a:cubicBezTo>
                <a:cubicBezTo>
                  <a:pt x="1054473" y="483011"/>
                  <a:pt x="1065201" y="475939"/>
                  <a:pt x="1072662" y="465992"/>
                </a:cubicBezTo>
                <a:cubicBezTo>
                  <a:pt x="1082915" y="452321"/>
                  <a:pt x="1090247" y="436685"/>
                  <a:pt x="1099039" y="422031"/>
                </a:cubicBezTo>
                <a:cubicBezTo>
                  <a:pt x="1099536" y="409615"/>
                  <a:pt x="1118703" y="169416"/>
                  <a:pt x="1099039" y="105508"/>
                </a:cubicBezTo>
                <a:cubicBezTo>
                  <a:pt x="1095931" y="95408"/>
                  <a:pt x="1079731" y="95777"/>
                  <a:pt x="1072662" y="87923"/>
                </a:cubicBezTo>
                <a:cubicBezTo>
                  <a:pt x="990994" y="-2819"/>
                  <a:pt x="1057591" y="32658"/>
                  <a:pt x="975946" y="0"/>
                </a:cubicBezTo>
                <a:cubicBezTo>
                  <a:pt x="835072" y="10062"/>
                  <a:pt x="893429" y="2029"/>
                  <a:pt x="800100" y="17585"/>
                </a:cubicBezTo>
                <a:lnTo>
                  <a:pt x="738554" y="61546"/>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Forma Livre: Forma 9">
            <a:extLst>
              <a:ext uri="{FF2B5EF4-FFF2-40B4-BE49-F238E27FC236}">
                <a16:creationId xmlns:a16="http://schemas.microsoft.com/office/drawing/2014/main" id="{F8F3D24B-C06C-DE15-892F-D31F586D35D0}"/>
              </a:ext>
            </a:extLst>
          </p:cNvPr>
          <p:cNvSpPr/>
          <p:nvPr/>
        </p:nvSpPr>
        <p:spPr>
          <a:xfrm>
            <a:off x="3710354" y="3787423"/>
            <a:ext cx="2365131" cy="1822934"/>
          </a:xfrm>
          <a:custGeom>
            <a:avLst/>
            <a:gdLst>
              <a:gd name="connsiteX0" fmla="*/ 378069 w 2365131"/>
              <a:gd name="connsiteY0" fmla="*/ 1030762 h 1822934"/>
              <a:gd name="connsiteX1" fmla="*/ 378069 w 2365131"/>
              <a:gd name="connsiteY1" fmla="*/ 1030762 h 1822934"/>
              <a:gd name="connsiteX2" fmla="*/ 254977 w 2365131"/>
              <a:gd name="connsiteY2" fmla="*/ 1092308 h 1822934"/>
              <a:gd name="connsiteX3" fmla="*/ 193431 w 2365131"/>
              <a:gd name="connsiteY3" fmla="*/ 1145062 h 1822934"/>
              <a:gd name="connsiteX4" fmla="*/ 105508 w 2365131"/>
              <a:gd name="connsiteY4" fmla="*/ 1224192 h 1822934"/>
              <a:gd name="connsiteX5" fmla="*/ 35169 w 2365131"/>
              <a:gd name="connsiteY5" fmla="*/ 1276946 h 1822934"/>
              <a:gd name="connsiteX6" fmla="*/ 0 w 2365131"/>
              <a:gd name="connsiteY6" fmla="*/ 1329700 h 1822934"/>
              <a:gd name="connsiteX7" fmla="*/ 17584 w 2365131"/>
              <a:gd name="connsiteY7" fmla="*/ 1382454 h 1822934"/>
              <a:gd name="connsiteX8" fmla="*/ 96715 w 2365131"/>
              <a:gd name="connsiteY8" fmla="*/ 1487962 h 1822934"/>
              <a:gd name="connsiteX9" fmla="*/ 228600 w 2365131"/>
              <a:gd name="connsiteY9" fmla="*/ 1655015 h 1822934"/>
              <a:gd name="connsiteX10" fmla="*/ 237392 w 2365131"/>
              <a:gd name="connsiteY10" fmla="*/ 1681392 h 1822934"/>
              <a:gd name="connsiteX11" fmla="*/ 307731 w 2365131"/>
              <a:gd name="connsiteY11" fmla="*/ 1707769 h 1822934"/>
              <a:gd name="connsiteX12" fmla="*/ 334108 w 2365131"/>
              <a:gd name="connsiteY12" fmla="*/ 1725354 h 1822934"/>
              <a:gd name="connsiteX13" fmla="*/ 369277 w 2365131"/>
              <a:gd name="connsiteY13" fmla="*/ 1760523 h 1822934"/>
              <a:gd name="connsiteX14" fmla="*/ 448408 w 2365131"/>
              <a:gd name="connsiteY14" fmla="*/ 1778108 h 1822934"/>
              <a:gd name="connsiteX15" fmla="*/ 501161 w 2365131"/>
              <a:gd name="connsiteY15" fmla="*/ 1795692 h 1822934"/>
              <a:gd name="connsiteX16" fmla="*/ 527538 w 2365131"/>
              <a:gd name="connsiteY16" fmla="*/ 1813277 h 1822934"/>
              <a:gd name="connsiteX17" fmla="*/ 633046 w 2365131"/>
              <a:gd name="connsiteY17" fmla="*/ 1760523 h 1822934"/>
              <a:gd name="connsiteX18" fmla="*/ 703384 w 2365131"/>
              <a:gd name="connsiteY18" fmla="*/ 1716562 h 1822934"/>
              <a:gd name="connsiteX19" fmla="*/ 747346 w 2365131"/>
              <a:gd name="connsiteY19" fmla="*/ 1725354 h 1822934"/>
              <a:gd name="connsiteX20" fmla="*/ 861646 w 2365131"/>
              <a:gd name="connsiteY20" fmla="*/ 1742939 h 1822934"/>
              <a:gd name="connsiteX21" fmla="*/ 870438 w 2365131"/>
              <a:gd name="connsiteY21" fmla="*/ 1786900 h 1822934"/>
              <a:gd name="connsiteX22" fmla="*/ 1037492 w 2365131"/>
              <a:gd name="connsiteY22" fmla="*/ 1751731 h 1822934"/>
              <a:gd name="connsiteX23" fmla="*/ 1063869 w 2365131"/>
              <a:gd name="connsiteY23" fmla="*/ 1734146 h 1822934"/>
              <a:gd name="connsiteX24" fmla="*/ 1028700 w 2365131"/>
              <a:gd name="connsiteY24" fmla="*/ 1655015 h 1822934"/>
              <a:gd name="connsiteX25" fmla="*/ 1002323 w 2365131"/>
              <a:gd name="connsiteY25" fmla="*/ 1619846 h 1822934"/>
              <a:gd name="connsiteX26" fmla="*/ 1046284 w 2365131"/>
              <a:gd name="connsiteY26" fmla="*/ 1567092 h 1822934"/>
              <a:gd name="connsiteX27" fmla="*/ 1063869 w 2365131"/>
              <a:gd name="connsiteY27" fmla="*/ 1523131 h 1822934"/>
              <a:gd name="connsiteX28" fmla="*/ 1116623 w 2365131"/>
              <a:gd name="connsiteY28" fmla="*/ 1479169 h 1822934"/>
              <a:gd name="connsiteX29" fmla="*/ 1222131 w 2365131"/>
              <a:gd name="connsiteY29" fmla="*/ 1426415 h 1822934"/>
              <a:gd name="connsiteX30" fmla="*/ 1186961 w 2365131"/>
              <a:gd name="connsiteY30" fmla="*/ 1347285 h 1822934"/>
              <a:gd name="connsiteX31" fmla="*/ 1327638 w 2365131"/>
              <a:gd name="connsiteY31" fmla="*/ 1400039 h 1822934"/>
              <a:gd name="connsiteX32" fmla="*/ 1354015 w 2365131"/>
              <a:gd name="connsiteY32" fmla="*/ 1487962 h 1822934"/>
              <a:gd name="connsiteX33" fmla="*/ 1397977 w 2365131"/>
              <a:gd name="connsiteY33" fmla="*/ 1505546 h 1822934"/>
              <a:gd name="connsiteX34" fmla="*/ 1565031 w 2365131"/>
              <a:gd name="connsiteY34" fmla="*/ 1514339 h 1822934"/>
              <a:gd name="connsiteX35" fmla="*/ 1644161 w 2365131"/>
              <a:gd name="connsiteY35" fmla="*/ 1523131 h 1822934"/>
              <a:gd name="connsiteX36" fmla="*/ 1688123 w 2365131"/>
              <a:gd name="connsiteY36" fmla="*/ 1531923 h 1822934"/>
              <a:gd name="connsiteX37" fmla="*/ 1732084 w 2365131"/>
              <a:gd name="connsiteY37" fmla="*/ 1584677 h 1822934"/>
              <a:gd name="connsiteX38" fmla="*/ 1820008 w 2365131"/>
              <a:gd name="connsiteY38" fmla="*/ 1646223 h 1822934"/>
              <a:gd name="connsiteX39" fmla="*/ 1846384 w 2365131"/>
              <a:gd name="connsiteY39" fmla="*/ 1672600 h 1822934"/>
              <a:gd name="connsiteX40" fmla="*/ 1863969 w 2365131"/>
              <a:gd name="connsiteY40" fmla="*/ 1698977 h 1822934"/>
              <a:gd name="connsiteX41" fmla="*/ 1907931 w 2365131"/>
              <a:gd name="connsiteY41" fmla="*/ 1725354 h 1822934"/>
              <a:gd name="connsiteX42" fmla="*/ 2057400 w 2365131"/>
              <a:gd name="connsiteY42" fmla="*/ 1672600 h 1822934"/>
              <a:gd name="connsiteX43" fmla="*/ 2083777 w 2365131"/>
              <a:gd name="connsiteY43" fmla="*/ 1646223 h 1822934"/>
              <a:gd name="connsiteX44" fmla="*/ 2101361 w 2365131"/>
              <a:gd name="connsiteY44" fmla="*/ 1619846 h 1822934"/>
              <a:gd name="connsiteX45" fmla="*/ 2145323 w 2365131"/>
              <a:gd name="connsiteY45" fmla="*/ 1611054 h 1822934"/>
              <a:gd name="connsiteX46" fmla="*/ 2189284 w 2365131"/>
              <a:gd name="connsiteY46" fmla="*/ 1575885 h 1822934"/>
              <a:gd name="connsiteX47" fmla="*/ 2215661 w 2365131"/>
              <a:gd name="connsiteY47" fmla="*/ 1567092 h 1822934"/>
              <a:gd name="connsiteX48" fmla="*/ 2224454 w 2365131"/>
              <a:gd name="connsiteY48" fmla="*/ 1540715 h 1822934"/>
              <a:gd name="connsiteX49" fmla="*/ 2277208 w 2365131"/>
              <a:gd name="connsiteY49" fmla="*/ 1479169 h 1822934"/>
              <a:gd name="connsiteX50" fmla="*/ 2303584 w 2365131"/>
              <a:gd name="connsiteY50" fmla="*/ 1444000 h 1822934"/>
              <a:gd name="connsiteX51" fmla="*/ 2329961 w 2365131"/>
              <a:gd name="connsiteY51" fmla="*/ 1347285 h 1822934"/>
              <a:gd name="connsiteX52" fmla="*/ 2356338 w 2365131"/>
              <a:gd name="connsiteY52" fmla="*/ 1206608 h 1822934"/>
              <a:gd name="connsiteX53" fmla="*/ 2365131 w 2365131"/>
              <a:gd name="connsiteY53" fmla="*/ 1171439 h 1822934"/>
              <a:gd name="connsiteX54" fmla="*/ 2347546 w 2365131"/>
              <a:gd name="connsiteY54" fmla="*/ 1030762 h 1822934"/>
              <a:gd name="connsiteX55" fmla="*/ 2321169 w 2365131"/>
              <a:gd name="connsiteY55" fmla="*/ 1004385 h 1822934"/>
              <a:gd name="connsiteX56" fmla="*/ 2189284 w 2365131"/>
              <a:gd name="connsiteY56" fmla="*/ 978008 h 1822934"/>
              <a:gd name="connsiteX57" fmla="*/ 2101361 w 2365131"/>
              <a:gd name="connsiteY57" fmla="*/ 995592 h 1822934"/>
              <a:gd name="connsiteX58" fmla="*/ 1907931 w 2365131"/>
              <a:gd name="connsiteY58" fmla="*/ 978008 h 1822934"/>
              <a:gd name="connsiteX59" fmla="*/ 1925515 w 2365131"/>
              <a:gd name="connsiteY59" fmla="*/ 951631 h 1822934"/>
              <a:gd name="connsiteX60" fmla="*/ 1960684 w 2365131"/>
              <a:gd name="connsiteY60" fmla="*/ 934046 h 1822934"/>
              <a:gd name="connsiteX61" fmla="*/ 1995854 w 2365131"/>
              <a:gd name="connsiteY61" fmla="*/ 925254 h 1822934"/>
              <a:gd name="connsiteX62" fmla="*/ 2022231 w 2365131"/>
              <a:gd name="connsiteY62" fmla="*/ 828539 h 1822934"/>
              <a:gd name="connsiteX63" fmla="*/ 2039815 w 2365131"/>
              <a:gd name="connsiteY63" fmla="*/ 705446 h 1822934"/>
              <a:gd name="connsiteX64" fmla="*/ 2101361 w 2365131"/>
              <a:gd name="connsiteY64" fmla="*/ 696654 h 1822934"/>
              <a:gd name="connsiteX65" fmla="*/ 2180492 w 2365131"/>
              <a:gd name="connsiteY65" fmla="*/ 652692 h 1822934"/>
              <a:gd name="connsiteX66" fmla="*/ 2206869 w 2365131"/>
              <a:gd name="connsiteY66" fmla="*/ 626315 h 1822934"/>
              <a:gd name="connsiteX67" fmla="*/ 2215661 w 2365131"/>
              <a:gd name="connsiteY67" fmla="*/ 599939 h 1822934"/>
              <a:gd name="connsiteX68" fmla="*/ 2250831 w 2365131"/>
              <a:gd name="connsiteY68" fmla="*/ 512015 h 1822934"/>
              <a:gd name="connsiteX69" fmla="*/ 2242038 w 2365131"/>
              <a:gd name="connsiteY69" fmla="*/ 388923 h 1822934"/>
              <a:gd name="connsiteX70" fmla="*/ 2215661 w 2365131"/>
              <a:gd name="connsiteY70" fmla="*/ 371339 h 1822934"/>
              <a:gd name="connsiteX71" fmla="*/ 2162908 w 2365131"/>
              <a:gd name="connsiteY71" fmla="*/ 318585 h 1822934"/>
              <a:gd name="connsiteX72" fmla="*/ 2136531 w 2365131"/>
              <a:gd name="connsiteY72" fmla="*/ 283415 h 1822934"/>
              <a:gd name="connsiteX73" fmla="*/ 2118946 w 2365131"/>
              <a:gd name="connsiteY73" fmla="*/ 213077 h 1822934"/>
              <a:gd name="connsiteX74" fmla="*/ 2101361 w 2365131"/>
              <a:gd name="connsiteY74" fmla="*/ 177908 h 1822934"/>
              <a:gd name="connsiteX75" fmla="*/ 2083777 w 2365131"/>
              <a:gd name="connsiteY75" fmla="*/ 116362 h 1822934"/>
              <a:gd name="connsiteX76" fmla="*/ 2066192 w 2365131"/>
              <a:gd name="connsiteY76" fmla="*/ 81192 h 1822934"/>
              <a:gd name="connsiteX77" fmla="*/ 2057400 w 2365131"/>
              <a:gd name="connsiteY77" fmla="*/ 2062 h 1822934"/>
              <a:gd name="connsiteX78" fmla="*/ 1978269 w 2365131"/>
              <a:gd name="connsiteY78" fmla="*/ 46023 h 1822934"/>
              <a:gd name="connsiteX79" fmla="*/ 1855177 w 2365131"/>
              <a:gd name="connsiteY79" fmla="*/ 142739 h 1822934"/>
              <a:gd name="connsiteX80" fmla="*/ 1820008 w 2365131"/>
              <a:gd name="connsiteY80" fmla="*/ 151531 h 1822934"/>
              <a:gd name="connsiteX81" fmla="*/ 1767254 w 2365131"/>
              <a:gd name="connsiteY81" fmla="*/ 177908 h 1822934"/>
              <a:gd name="connsiteX82" fmla="*/ 1740877 w 2365131"/>
              <a:gd name="connsiteY82" fmla="*/ 195492 h 1822934"/>
              <a:gd name="connsiteX83" fmla="*/ 1732084 w 2365131"/>
              <a:gd name="connsiteY83" fmla="*/ 257039 h 1822934"/>
              <a:gd name="connsiteX84" fmla="*/ 1679331 w 2365131"/>
              <a:gd name="connsiteY84" fmla="*/ 301000 h 1822934"/>
              <a:gd name="connsiteX85" fmla="*/ 1652954 w 2365131"/>
              <a:gd name="connsiteY85" fmla="*/ 336169 h 1822934"/>
              <a:gd name="connsiteX86" fmla="*/ 1591408 w 2365131"/>
              <a:gd name="connsiteY86" fmla="*/ 362546 h 1822934"/>
              <a:gd name="connsiteX87" fmla="*/ 1477108 w 2365131"/>
              <a:gd name="connsiteY87" fmla="*/ 397715 h 1822934"/>
              <a:gd name="connsiteX88" fmla="*/ 1424354 w 2365131"/>
              <a:gd name="connsiteY88" fmla="*/ 424092 h 1822934"/>
              <a:gd name="connsiteX89" fmla="*/ 1362808 w 2365131"/>
              <a:gd name="connsiteY89" fmla="*/ 450469 h 1822934"/>
              <a:gd name="connsiteX90" fmla="*/ 1318846 w 2365131"/>
              <a:gd name="connsiteY90" fmla="*/ 476846 h 1822934"/>
              <a:gd name="connsiteX91" fmla="*/ 1266092 w 2365131"/>
              <a:gd name="connsiteY91" fmla="*/ 512015 h 1822934"/>
              <a:gd name="connsiteX92" fmla="*/ 1239715 w 2365131"/>
              <a:gd name="connsiteY92" fmla="*/ 520808 h 1822934"/>
              <a:gd name="connsiteX93" fmla="*/ 1195754 w 2365131"/>
              <a:gd name="connsiteY93" fmla="*/ 573562 h 1822934"/>
              <a:gd name="connsiteX94" fmla="*/ 1239715 w 2365131"/>
              <a:gd name="connsiteY94" fmla="*/ 705446 h 1822934"/>
              <a:gd name="connsiteX95" fmla="*/ 1248508 w 2365131"/>
              <a:gd name="connsiteY95" fmla="*/ 740615 h 1822934"/>
              <a:gd name="connsiteX96" fmla="*/ 1336431 w 2365131"/>
              <a:gd name="connsiteY96" fmla="*/ 793369 h 1822934"/>
              <a:gd name="connsiteX97" fmla="*/ 1389184 w 2365131"/>
              <a:gd name="connsiteY97" fmla="*/ 837331 h 1822934"/>
              <a:gd name="connsiteX98" fmla="*/ 1441938 w 2365131"/>
              <a:gd name="connsiteY98" fmla="*/ 872500 h 1822934"/>
              <a:gd name="connsiteX99" fmla="*/ 1257300 w 2365131"/>
              <a:gd name="connsiteY99" fmla="*/ 846123 h 1822934"/>
              <a:gd name="connsiteX100" fmla="*/ 1151792 w 2365131"/>
              <a:gd name="connsiteY100" fmla="*/ 775785 h 1822934"/>
              <a:gd name="connsiteX101" fmla="*/ 1116623 w 2365131"/>
              <a:gd name="connsiteY101" fmla="*/ 766992 h 1822934"/>
              <a:gd name="connsiteX102" fmla="*/ 975946 w 2365131"/>
              <a:gd name="connsiteY102" fmla="*/ 749408 h 1822934"/>
              <a:gd name="connsiteX103" fmla="*/ 800100 w 2365131"/>
              <a:gd name="connsiteY103" fmla="*/ 775785 h 1822934"/>
              <a:gd name="connsiteX104" fmla="*/ 703384 w 2365131"/>
              <a:gd name="connsiteY104" fmla="*/ 837331 h 1822934"/>
              <a:gd name="connsiteX105" fmla="*/ 624254 w 2365131"/>
              <a:gd name="connsiteY105" fmla="*/ 854915 h 1822934"/>
              <a:gd name="connsiteX106" fmla="*/ 589084 w 2365131"/>
              <a:gd name="connsiteY106" fmla="*/ 872500 h 1822934"/>
              <a:gd name="connsiteX107" fmla="*/ 501161 w 2365131"/>
              <a:gd name="connsiteY107" fmla="*/ 907669 h 1822934"/>
              <a:gd name="connsiteX108" fmla="*/ 369277 w 2365131"/>
              <a:gd name="connsiteY108" fmla="*/ 995592 h 1822934"/>
              <a:gd name="connsiteX109" fmla="*/ 342900 w 2365131"/>
              <a:gd name="connsiteY109" fmla="*/ 1021969 h 1822934"/>
              <a:gd name="connsiteX110" fmla="*/ 290146 w 2365131"/>
              <a:gd name="connsiteY110" fmla="*/ 1065931 h 1822934"/>
              <a:gd name="connsiteX111" fmla="*/ 219808 w 2365131"/>
              <a:gd name="connsiteY111" fmla="*/ 1101100 h 182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65131" h="1822934">
                <a:moveTo>
                  <a:pt x="378069" y="1030762"/>
                </a:moveTo>
                <a:lnTo>
                  <a:pt x="378069" y="1030762"/>
                </a:lnTo>
                <a:cubicBezTo>
                  <a:pt x="337038" y="1051277"/>
                  <a:pt x="295078" y="1070030"/>
                  <a:pt x="254977" y="1092308"/>
                </a:cubicBezTo>
                <a:cubicBezTo>
                  <a:pt x="224669" y="1109146"/>
                  <a:pt x="217605" y="1122748"/>
                  <a:pt x="193431" y="1145062"/>
                </a:cubicBezTo>
                <a:cubicBezTo>
                  <a:pt x="164458" y="1171806"/>
                  <a:pt x="135608" y="1198723"/>
                  <a:pt x="105508" y="1224192"/>
                </a:cubicBezTo>
                <a:cubicBezTo>
                  <a:pt x="69597" y="1254578"/>
                  <a:pt x="76584" y="1230929"/>
                  <a:pt x="35169" y="1276946"/>
                </a:cubicBezTo>
                <a:cubicBezTo>
                  <a:pt x="21031" y="1292655"/>
                  <a:pt x="0" y="1329700"/>
                  <a:pt x="0" y="1329700"/>
                </a:cubicBezTo>
                <a:cubicBezTo>
                  <a:pt x="5861" y="1347285"/>
                  <a:pt x="9295" y="1365875"/>
                  <a:pt x="17584" y="1382454"/>
                </a:cubicBezTo>
                <a:cubicBezTo>
                  <a:pt x="41193" y="1429672"/>
                  <a:pt x="65498" y="1445595"/>
                  <a:pt x="96715" y="1487962"/>
                </a:cubicBezTo>
                <a:cubicBezTo>
                  <a:pt x="212801" y="1645508"/>
                  <a:pt x="130843" y="1557260"/>
                  <a:pt x="228600" y="1655015"/>
                </a:cubicBezTo>
                <a:cubicBezTo>
                  <a:pt x="231531" y="1663807"/>
                  <a:pt x="230272" y="1675459"/>
                  <a:pt x="237392" y="1681392"/>
                </a:cubicBezTo>
                <a:cubicBezTo>
                  <a:pt x="244402" y="1687234"/>
                  <a:pt x="293132" y="1702903"/>
                  <a:pt x="307731" y="1707769"/>
                </a:cubicBezTo>
                <a:cubicBezTo>
                  <a:pt x="316523" y="1713631"/>
                  <a:pt x="326085" y="1718477"/>
                  <a:pt x="334108" y="1725354"/>
                </a:cubicBezTo>
                <a:cubicBezTo>
                  <a:pt x="346696" y="1736143"/>
                  <a:pt x="355786" y="1750887"/>
                  <a:pt x="369277" y="1760523"/>
                </a:cubicBezTo>
                <a:cubicBezTo>
                  <a:pt x="382821" y="1770197"/>
                  <a:pt x="443730" y="1776938"/>
                  <a:pt x="448408" y="1778108"/>
                </a:cubicBezTo>
                <a:cubicBezTo>
                  <a:pt x="466390" y="1782604"/>
                  <a:pt x="483577" y="1789831"/>
                  <a:pt x="501161" y="1795692"/>
                </a:cubicBezTo>
                <a:cubicBezTo>
                  <a:pt x="509953" y="1801554"/>
                  <a:pt x="517644" y="1809567"/>
                  <a:pt x="527538" y="1813277"/>
                </a:cubicBezTo>
                <a:cubicBezTo>
                  <a:pt x="595487" y="1838758"/>
                  <a:pt x="569597" y="1811282"/>
                  <a:pt x="633046" y="1760523"/>
                </a:cubicBezTo>
                <a:cubicBezTo>
                  <a:pt x="654636" y="1743251"/>
                  <a:pt x="679938" y="1731216"/>
                  <a:pt x="703384" y="1716562"/>
                </a:cubicBezTo>
                <a:cubicBezTo>
                  <a:pt x="718038" y="1719493"/>
                  <a:pt x="732605" y="1722897"/>
                  <a:pt x="747346" y="1725354"/>
                </a:cubicBezTo>
                <a:cubicBezTo>
                  <a:pt x="785370" y="1731691"/>
                  <a:pt x="827167" y="1725700"/>
                  <a:pt x="861646" y="1742939"/>
                </a:cubicBezTo>
                <a:cubicBezTo>
                  <a:pt x="875012" y="1749622"/>
                  <a:pt x="867507" y="1772246"/>
                  <a:pt x="870438" y="1786900"/>
                </a:cubicBezTo>
                <a:cubicBezTo>
                  <a:pt x="1014172" y="1758153"/>
                  <a:pt x="958829" y="1771396"/>
                  <a:pt x="1037492" y="1751731"/>
                </a:cubicBezTo>
                <a:cubicBezTo>
                  <a:pt x="1046284" y="1745869"/>
                  <a:pt x="1061306" y="1744398"/>
                  <a:pt x="1063869" y="1734146"/>
                </a:cubicBezTo>
                <a:cubicBezTo>
                  <a:pt x="1075809" y="1686385"/>
                  <a:pt x="1051796" y="1681961"/>
                  <a:pt x="1028700" y="1655015"/>
                </a:cubicBezTo>
                <a:cubicBezTo>
                  <a:pt x="1019163" y="1643889"/>
                  <a:pt x="1011115" y="1631569"/>
                  <a:pt x="1002323" y="1619846"/>
                </a:cubicBezTo>
                <a:cubicBezTo>
                  <a:pt x="1016977" y="1602261"/>
                  <a:pt x="1033995" y="1586403"/>
                  <a:pt x="1046284" y="1567092"/>
                </a:cubicBezTo>
                <a:cubicBezTo>
                  <a:pt x="1054757" y="1553777"/>
                  <a:pt x="1054010" y="1535455"/>
                  <a:pt x="1063869" y="1523131"/>
                </a:cubicBezTo>
                <a:cubicBezTo>
                  <a:pt x="1078168" y="1505257"/>
                  <a:pt x="1098111" y="1492632"/>
                  <a:pt x="1116623" y="1479169"/>
                </a:cubicBezTo>
                <a:cubicBezTo>
                  <a:pt x="1152838" y="1452830"/>
                  <a:pt x="1179992" y="1444475"/>
                  <a:pt x="1222131" y="1426415"/>
                </a:cubicBezTo>
                <a:cubicBezTo>
                  <a:pt x="1210408" y="1400038"/>
                  <a:pt x="1166551" y="1367695"/>
                  <a:pt x="1186961" y="1347285"/>
                </a:cubicBezTo>
                <a:cubicBezTo>
                  <a:pt x="1226519" y="1307727"/>
                  <a:pt x="1301400" y="1379048"/>
                  <a:pt x="1327638" y="1400039"/>
                </a:cubicBezTo>
                <a:cubicBezTo>
                  <a:pt x="1331855" y="1416905"/>
                  <a:pt x="1346526" y="1479403"/>
                  <a:pt x="1354015" y="1487962"/>
                </a:cubicBezTo>
                <a:cubicBezTo>
                  <a:pt x="1364408" y="1499840"/>
                  <a:pt x="1382316" y="1503588"/>
                  <a:pt x="1397977" y="1505546"/>
                </a:cubicBezTo>
                <a:cubicBezTo>
                  <a:pt x="1453308" y="1512462"/>
                  <a:pt x="1509346" y="1511408"/>
                  <a:pt x="1565031" y="1514339"/>
                </a:cubicBezTo>
                <a:cubicBezTo>
                  <a:pt x="1591408" y="1517270"/>
                  <a:pt x="1617889" y="1519378"/>
                  <a:pt x="1644161" y="1523131"/>
                </a:cubicBezTo>
                <a:cubicBezTo>
                  <a:pt x="1658955" y="1525244"/>
                  <a:pt x="1674756" y="1525240"/>
                  <a:pt x="1688123" y="1531923"/>
                </a:cubicBezTo>
                <a:cubicBezTo>
                  <a:pt x="1716933" y="1546328"/>
                  <a:pt x="1711885" y="1564478"/>
                  <a:pt x="1732084" y="1584677"/>
                </a:cubicBezTo>
                <a:cubicBezTo>
                  <a:pt x="1748089" y="1600682"/>
                  <a:pt x="1807084" y="1636171"/>
                  <a:pt x="1820008" y="1646223"/>
                </a:cubicBezTo>
                <a:cubicBezTo>
                  <a:pt x="1829823" y="1653857"/>
                  <a:pt x="1838424" y="1663048"/>
                  <a:pt x="1846384" y="1672600"/>
                </a:cubicBezTo>
                <a:cubicBezTo>
                  <a:pt x="1853149" y="1680718"/>
                  <a:pt x="1855946" y="1692100"/>
                  <a:pt x="1863969" y="1698977"/>
                </a:cubicBezTo>
                <a:cubicBezTo>
                  <a:pt x="1876944" y="1710099"/>
                  <a:pt x="1893277" y="1716562"/>
                  <a:pt x="1907931" y="1725354"/>
                </a:cubicBezTo>
                <a:cubicBezTo>
                  <a:pt x="1990564" y="1708827"/>
                  <a:pt x="1992403" y="1718098"/>
                  <a:pt x="2057400" y="1672600"/>
                </a:cubicBezTo>
                <a:cubicBezTo>
                  <a:pt x="2067587" y="1665469"/>
                  <a:pt x="2075817" y="1655775"/>
                  <a:pt x="2083777" y="1646223"/>
                </a:cubicBezTo>
                <a:cubicBezTo>
                  <a:pt x="2090542" y="1638105"/>
                  <a:pt x="2092186" y="1625089"/>
                  <a:pt x="2101361" y="1619846"/>
                </a:cubicBezTo>
                <a:cubicBezTo>
                  <a:pt x="2114336" y="1612432"/>
                  <a:pt x="2130669" y="1613985"/>
                  <a:pt x="2145323" y="1611054"/>
                </a:cubicBezTo>
                <a:cubicBezTo>
                  <a:pt x="2159977" y="1599331"/>
                  <a:pt x="2173371" y="1585831"/>
                  <a:pt x="2189284" y="1575885"/>
                </a:cubicBezTo>
                <a:cubicBezTo>
                  <a:pt x="2197143" y="1570973"/>
                  <a:pt x="2209108" y="1573645"/>
                  <a:pt x="2215661" y="1567092"/>
                </a:cubicBezTo>
                <a:cubicBezTo>
                  <a:pt x="2222214" y="1560539"/>
                  <a:pt x="2219856" y="1548762"/>
                  <a:pt x="2224454" y="1540715"/>
                </a:cubicBezTo>
                <a:cubicBezTo>
                  <a:pt x="2246494" y="1502146"/>
                  <a:pt x="2250480" y="1510352"/>
                  <a:pt x="2277208" y="1479169"/>
                </a:cubicBezTo>
                <a:cubicBezTo>
                  <a:pt x="2286744" y="1468043"/>
                  <a:pt x="2294792" y="1455723"/>
                  <a:pt x="2303584" y="1444000"/>
                </a:cubicBezTo>
                <a:cubicBezTo>
                  <a:pt x="2312163" y="1413974"/>
                  <a:pt x="2322975" y="1378722"/>
                  <a:pt x="2329961" y="1347285"/>
                </a:cubicBezTo>
                <a:cubicBezTo>
                  <a:pt x="2339212" y="1305656"/>
                  <a:pt x="2349167" y="1242462"/>
                  <a:pt x="2356338" y="1206608"/>
                </a:cubicBezTo>
                <a:cubicBezTo>
                  <a:pt x="2358708" y="1194759"/>
                  <a:pt x="2362200" y="1183162"/>
                  <a:pt x="2365131" y="1171439"/>
                </a:cubicBezTo>
                <a:cubicBezTo>
                  <a:pt x="2359269" y="1124547"/>
                  <a:pt x="2359573" y="1076463"/>
                  <a:pt x="2347546" y="1030762"/>
                </a:cubicBezTo>
                <a:cubicBezTo>
                  <a:pt x="2344382" y="1018737"/>
                  <a:pt x="2332038" y="1010424"/>
                  <a:pt x="2321169" y="1004385"/>
                </a:cubicBezTo>
                <a:cubicBezTo>
                  <a:pt x="2282202" y="982737"/>
                  <a:pt x="2231049" y="982648"/>
                  <a:pt x="2189284" y="978008"/>
                </a:cubicBezTo>
                <a:cubicBezTo>
                  <a:pt x="2159976" y="983869"/>
                  <a:pt x="2131218" y="994235"/>
                  <a:pt x="2101361" y="995592"/>
                </a:cubicBezTo>
                <a:cubicBezTo>
                  <a:pt x="2085909" y="996294"/>
                  <a:pt x="1931313" y="980346"/>
                  <a:pt x="1907931" y="978008"/>
                </a:cubicBezTo>
                <a:cubicBezTo>
                  <a:pt x="1832761" y="952951"/>
                  <a:pt x="1836784" y="962722"/>
                  <a:pt x="1925515" y="951631"/>
                </a:cubicBezTo>
                <a:cubicBezTo>
                  <a:pt x="1937238" y="945769"/>
                  <a:pt x="1948412" y="938648"/>
                  <a:pt x="1960684" y="934046"/>
                </a:cubicBezTo>
                <a:cubicBezTo>
                  <a:pt x="1971999" y="929803"/>
                  <a:pt x="1989765" y="935692"/>
                  <a:pt x="1995854" y="925254"/>
                </a:cubicBezTo>
                <a:cubicBezTo>
                  <a:pt x="2012692" y="896390"/>
                  <a:pt x="2015678" y="861306"/>
                  <a:pt x="2022231" y="828539"/>
                </a:cubicBezTo>
                <a:cubicBezTo>
                  <a:pt x="2030359" y="787896"/>
                  <a:pt x="1998784" y="711307"/>
                  <a:pt x="2039815" y="705446"/>
                </a:cubicBezTo>
                <a:lnTo>
                  <a:pt x="2101361" y="696654"/>
                </a:lnTo>
                <a:cubicBezTo>
                  <a:pt x="2126414" y="684127"/>
                  <a:pt x="2158411" y="669253"/>
                  <a:pt x="2180492" y="652692"/>
                </a:cubicBezTo>
                <a:cubicBezTo>
                  <a:pt x="2190439" y="645231"/>
                  <a:pt x="2198077" y="635107"/>
                  <a:pt x="2206869" y="626315"/>
                </a:cubicBezTo>
                <a:cubicBezTo>
                  <a:pt x="2209800" y="617523"/>
                  <a:pt x="2212334" y="608589"/>
                  <a:pt x="2215661" y="599939"/>
                </a:cubicBezTo>
                <a:cubicBezTo>
                  <a:pt x="2226993" y="570477"/>
                  <a:pt x="2250831" y="512015"/>
                  <a:pt x="2250831" y="512015"/>
                </a:cubicBezTo>
                <a:cubicBezTo>
                  <a:pt x="2247900" y="470984"/>
                  <a:pt x="2252015" y="428830"/>
                  <a:pt x="2242038" y="388923"/>
                </a:cubicBezTo>
                <a:cubicBezTo>
                  <a:pt x="2239475" y="378672"/>
                  <a:pt x="2223133" y="378811"/>
                  <a:pt x="2215661" y="371339"/>
                </a:cubicBezTo>
                <a:cubicBezTo>
                  <a:pt x="2150225" y="305903"/>
                  <a:pt x="2225070" y="360026"/>
                  <a:pt x="2162908" y="318585"/>
                </a:cubicBezTo>
                <a:cubicBezTo>
                  <a:pt x="2154116" y="306862"/>
                  <a:pt x="2142167" y="296942"/>
                  <a:pt x="2136531" y="283415"/>
                </a:cubicBezTo>
                <a:cubicBezTo>
                  <a:pt x="2127236" y="261106"/>
                  <a:pt x="2129754" y="234693"/>
                  <a:pt x="2118946" y="213077"/>
                </a:cubicBezTo>
                <a:lnTo>
                  <a:pt x="2101361" y="177908"/>
                </a:lnTo>
                <a:cubicBezTo>
                  <a:pt x="2096900" y="160063"/>
                  <a:pt x="2091344" y="134020"/>
                  <a:pt x="2083777" y="116362"/>
                </a:cubicBezTo>
                <a:cubicBezTo>
                  <a:pt x="2078614" y="104315"/>
                  <a:pt x="2072054" y="92915"/>
                  <a:pt x="2066192" y="81192"/>
                </a:cubicBezTo>
                <a:cubicBezTo>
                  <a:pt x="2063261" y="54815"/>
                  <a:pt x="2082041" y="11918"/>
                  <a:pt x="2057400" y="2062"/>
                </a:cubicBezTo>
                <a:cubicBezTo>
                  <a:pt x="2029384" y="-9144"/>
                  <a:pt x="2002561" y="28124"/>
                  <a:pt x="1978269" y="46023"/>
                </a:cubicBezTo>
                <a:cubicBezTo>
                  <a:pt x="1909770" y="96496"/>
                  <a:pt x="1915917" y="119961"/>
                  <a:pt x="1855177" y="142739"/>
                </a:cubicBezTo>
                <a:cubicBezTo>
                  <a:pt x="1843863" y="146982"/>
                  <a:pt x="1831731" y="148600"/>
                  <a:pt x="1820008" y="151531"/>
                </a:cubicBezTo>
                <a:cubicBezTo>
                  <a:pt x="1802423" y="160323"/>
                  <a:pt x="1784440" y="168360"/>
                  <a:pt x="1767254" y="177908"/>
                </a:cubicBezTo>
                <a:cubicBezTo>
                  <a:pt x="1758017" y="183040"/>
                  <a:pt x="1745169" y="185836"/>
                  <a:pt x="1740877" y="195492"/>
                </a:cubicBezTo>
                <a:cubicBezTo>
                  <a:pt x="1732460" y="214430"/>
                  <a:pt x="1739781" y="237797"/>
                  <a:pt x="1732084" y="257039"/>
                </a:cubicBezTo>
                <a:cubicBezTo>
                  <a:pt x="1722482" y="281043"/>
                  <a:pt x="1695447" y="284884"/>
                  <a:pt x="1679331" y="301000"/>
                </a:cubicBezTo>
                <a:cubicBezTo>
                  <a:pt x="1668969" y="311362"/>
                  <a:pt x="1664959" y="327766"/>
                  <a:pt x="1652954" y="336169"/>
                </a:cubicBezTo>
                <a:cubicBezTo>
                  <a:pt x="1634669" y="348969"/>
                  <a:pt x="1611727" y="353310"/>
                  <a:pt x="1591408" y="362546"/>
                </a:cubicBezTo>
                <a:cubicBezTo>
                  <a:pt x="1520462" y="394794"/>
                  <a:pt x="1592964" y="371970"/>
                  <a:pt x="1477108" y="397715"/>
                </a:cubicBezTo>
                <a:cubicBezTo>
                  <a:pt x="1459523" y="406507"/>
                  <a:pt x="1442320" y="416107"/>
                  <a:pt x="1424354" y="424092"/>
                </a:cubicBezTo>
                <a:cubicBezTo>
                  <a:pt x="1362101" y="451760"/>
                  <a:pt x="1439417" y="407909"/>
                  <a:pt x="1362808" y="450469"/>
                </a:cubicBezTo>
                <a:cubicBezTo>
                  <a:pt x="1347869" y="458768"/>
                  <a:pt x="1333264" y="467671"/>
                  <a:pt x="1318846" y="476846"/>
                </a:cubicBezTo>
                <a:cubicBezTo>
                  <a:pt x="1301016" y="488192"/>
                  <a:pt x="1286141" y="505331"/>
                  <a:pt x="1266092" y="512015"/>
                </a:cubicBezTo>
                <a:lnTo>
                  <a:pt x="1239715" y="520808"/>
                </a:lnTo>
                <a:cubicBezTo>
                  <a:pt x="1233364" y="527159"/>
                  <a:pt x="1196867" y="560207"/>
                  <a:pt x="1195754" y="573562"/>
                </a:cubicBezTo>
                <a:cubicBezTo>
                  <a:pt x="1189573" y="647736"/>
                  <a:pt x="1203607" y="651284"/>
                  <a:pt x="1239715" y="705446"/>
                </a:cubicBezTo>
                <a:cubicBezTo>
                  <a:pt x="1242646" y="717169"/>
                  <a:pt x="1241484" y="730782"/>
                  <a:pt x="1248508" y="740615"/>
                </a:cubicBezTo>
                <a:cubicBezTo>
                  <a:pt x="1265450" y="764333"/>
                  <a:pt x="1316127" y="779833"/>
                  <a:pt x="1336431" y="793369"/>
                </a:cubicBezTo>
                <a:cubicBezTo>
                  <a:pt x="1355476" y="806066"/>
                  <a:pt x="1370872" y="823597"/>
                  <a:pt x="1389184" y="837331"/>
                </a:cubicBezTo>
                <a:cubicBezTo>
                  <a:pt x="1406091" y="850012"/>
                  <a:pt x="1424353" y="860777"/>
                  <a:pt x="1441938" y="872500"/>
                </a:cubicBezTo>
                <a:cubicBezTo>
                  <a:pt x="1347777" y="884270"/>
                  <a:pt x="1367643" y="891558"/>
                  <a:pt x="1257300" y="846123"/>
                </a:cubicBezTo>
                <a:cubicBezTo>
                  <a:pt x="1181902" y="815077"/>
                  <a:pt x="1268728" y="805022"/>
                  <a:pt x="1151792" y="775785"/>
                </a:cubicBezTo>
                <a:cubicBezTo>
                  <a:pt x="1140069" y="772854"/>
                  <a:pt x="1128512" y="769154"/>
                  <a:pt x="1116623" y="766992"/>
                </a:cubicBezTo>
                <a:cubicBezTo>
                  <a:pt x="1077200" y="759824"/>
                  <a:pt x="1013697" y="753602"/>
                  <a:pt x="975946" y="749408"/>
                </a:cubicBezTo>
                <a:cubicBezTo>
                  <a:pt x="917331" y="758200"/>
                  <a:pt x="858220" y="764161"/>
                  <a:pt x="800100" y="775785"/>
                </a:cubicBezTo>
                <a:cubicBezTo>
                  <a:pt x="741395" y="787526"/>
                  <a:pt x="758821" y="804069"/>
                  <a:pt x="703384" y="837331"/>
                </a:cubicBezTo>
                <a:cubicBezTo>
                  <a:pt x="697176" y="841056"/>
                  <a:pt x="626319" y="854502"/>
                  <a:pt x="624254" y="854915"/>
                </a:cubicBezTo>
                <a:cubicBezTo>
                  <a:pt x="612531" y="860777"/>
                  <a:pt x="601131" y="867337"/>
                  <a:pt x="589084" y="872500"/>
                </a:cubicBezTo>
                <a:cubicBezTo>
                  <a:pt x="560071" y="884934"/>
                  <a:pt x="528567" y="892008"/>
                  <a:pt x="501161" y="907669"/>
                </a:cubicBezTo>
                <a:cubicBezTo>
                  <a:pt x="434052" y="946018"/>
                  <a:pt x="433857" y="942754"/>
                  <a:pt x="369277" y="995592"/>
                </a:cubicBezTo>
                <a:cubicBezTo>
                  <a:pt x="359653" y="1003466"/>
                  <a:pt x="352452" y="1014009"/>
                  <a:pt x="342900" y="1021969"/>
                </a:cubicBezTo>
                <a:cubicBezTo>
                  <a:pt x="269454" y="1083174"/>
                  <a:pt x="367206" y="988871"/>
                  <a:pt x="290146" y="1065931"/>
                </a:cubicBezTo>
                <a:lnTo>
                  <a:pt x="219808" y="11011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10176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ANÁLISE</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34</a:t>
            </a:fld>
            <a:endParaRPr lang="en-AU" dirty="0"/>
          </a:p>
        </p:txBody>
      </p:sp>
      <p:sp>
        <p:nvSpPr>
          <p:cNvPr id="3" name="CaixaDeTexto 2">
            <a:extLst>
              <a:ext uri="{FF2B5EF4-FFF2-40B4-BE49-F238E27FC236}">
                <a16:creationId xmlns:a16="http://schemas.microsoft.com/office/drawing/2014/main" id="{508B7905-27C9-4E60-5535-DD7E5CA0A18D}"/>
              </a:ext>
            </a:extLst>
          </p:cNvPr>
          <p:cNvSpPr txBox="1"/>
          <p:nvPr/>
        </p:nvSpPr>
        <p:spPr>
          <a:xfrm>
            <a:off x="899592" y="1628800"/>
            <a:ext cx="7128792" cy="2949525"/>
          </a:xfrm>
          <a:prstGeom prst="rect">
            <a:avLst/>
          </a:prstGeom>
          <a:noFill/>
        </p:spPr>
        <p:txBody>
          <a:bodyPr wrap="square">
            <a:spAutoFit/>
          </a:bodyPr>
          <a:lstStyle/>
          <a:p>
            <a:pPr marL="742950" indent="-285750" algn="just">
              <a:lnSpc>
                <a:spcPct val="150000"/>
              </a:lnSpc>
              <a:buFont typeface="Wingdings" panose="05000000000000000000" pitchFamily="2" charset="2"/>
              <a:buChar char="Ø"/>
            </a:pPr>
            <a:r>
              <a:rPr lang="pt-BR"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A maior parte da área de drenagem para os pontos de análise em torno da região das Chácaras é urbanizada.</a:t>
            </a:r>
          </a:p>
          <a:p>
            <a:pPr marL="742950" indent="-285750" algn="just">
              <a:lnSpc>
                <a:spcPct val="150000"/>
              </a:lnSpc>
              <a:buFont typeface="Wingdings" panose="05000000000000000000" pitchFamily="2" charset="2"/>
              <a:buChar char="Ø"/>
            </a:pPr>
            <a:r>
              <a:rPr lang="pt-BR"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Apesar de alguns trechos bem encaixados a montante (alguns já canalizados inclusive), na maior parte da região das Chácaras a planície de inundação é em canal aberto, e a água pode espraiar, de forma a tornar pouc</a:t>
            </a:r>
            <a:r>
              <a:rPr lang="pt-BR"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o perceptível os incrementos de vazão.</a:t>
            </a:r>
          </a:p>
        </p:txBody>
      </p:sp>
    </p:spTree>
    <p:extLst>
      <p:ext uri="{BB962C8B-B14F-4D97-AF65-F5344CB8AC3E}">
        <p14:creationId xmlns:p14="http://schemas.microsoft.com/office/powerpoint/2010/main" val="1077777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ANÁLISE</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35</a:t>
            </a:fld>
            <a:endParaRPr lang="en-AU" dirty="0"/>
          </a:p>
        </p:txBody>
      </p:sp>
      <p:sp>
        <p:nvSpPr>
          <p:cNvPr id="3" name="CaixaDeTexto 2">
            <a:extLst>
              <a:ext uri="{FF2B5EF4-FFF2-40B4-BE49-F238E27FC236}">
                <a16:creationId xmlns:a16="http://schemas.microsoft.com/office/drawing/2014/main" id="{508B7905-27C9-4E60-5535-DD7E5CA0A18D}"/>
              </a:ext>
            </a:extLst>
          </p:cNvPr>
          <p:cNvSpPr txBox="1"/>
          <p:nvPr/>
        </p:nvSpPr>
        <p:spPr>
          <a:xfrm>
            <a:off x="899592" y="1628800"/>
            <a:ext cx="7128792" cy="2118529"/>
          </a:xfrm>
          <a:prstGeom prst="rect">
            <a:avLst/>
          </a:prstGeom>
          <a:noFill/>
        </p:spPr>
        <p:txBody>
          <a:bodyPr wrap="square">
            <a:spAutoFit/>
          </a:bodyPr>
          <a:lstStyle/>
          <a:p>
            <a:pPr marL="742950" indent="-285750" algn="just">
              <a:lnSpc>
                <a:spcPct val="150000"/>
              </a:lnSpc>
              <a:buFont typeface="Wingdings" panose="05000000000000000000" pitchFamily="2" charset="2"/>
              <a:buChar char="Ø"/>
            </a:pPr>
            <a:r>
              <a:rPr lang="pt-BR"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situação deverá se agravar com o tempo, e se tornar mais claro que o incremento de vazão se altere.</a:t>
            </a:r>
          </a:p>
          <a:p>
            <a:pPr marL="742950" indent="-285750" algn="just">
              <a:lnSpc>
                <a:spcPct val="150000"/>
              </a:lnSpc>
              <a:buFont typeface="Wingdings" panose="05000000000000000000" pitchFamily="2" charset="2"/>
              <a:buChar char="Ø"/>
            </a:pPr>
            <a:r>
              <a:rPr lang="pt-BR"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Sugere-se que seja construído um parque linear ao redor do curso d’água, e massiva instrução para o não lançamento de lixo.</a:t>
            </a:r>
            <a:endParaRPr lang="pt-BR"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285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RECOMENDAÇÕES</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36</a:t>
            </a:fld>
            <a:endParaRPr lang="en-AU" dirty="0"/>
          </a:p>
        </p:txBody>
      </p:sp>
      <p:sp>
        <p:nvSpPr>
          <p:cNvPr id="5" name="CaixaDeTexto 4">
            <a:extLst>
              <a:ext uri="{FF2B5EF4-FFF2-40B4-BE49-F238E27FC236}">
                <a16:creationId xmlns:a16="http://schemas.microsoft.com/office/drawing/2014/main" id="{FADE146F-55B5-8045-F721-0188EB8F5FBD}"/>
              </a:ext>
            </a:extLst>
          </p:cNvPr>
          <p:cNvSpPr txBox="1"/>
          <p:nvPr/>
        </p:nvSpPr>
        <p:spPr>
          <a:xfrm>
            <a:off x="899592" y="1628800"/>
            <a:ext cx="7128792" cy="3365024"/>
          </a:xfrm>
          <a:prstGeom prst="rect">
            <a:avLst/>
          </a:prstGeom>
          <a:noFill/>
        </p:spPr>
        <p:txBody>
          <a:bodyPr wrap="square">
            <a:spAutoFit/>
          </a:bodyPr>
          <a:lstStyle/>
          <a:p>
            <a:pPr marL="742950" indent="-285750" algn="just">
              <a:lnSpc>
                <a:spcPct val="150000"/>
              </a:lnSpc>
              <a:buFont typeface="Wingdings" panose="05000000000000000000" pitchFamily="2" charset="2"/>
              <a:buChar char="Ø"/>
            </a:pPr>
            <a:r>
              <a:rPr lang="pt-BR"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Porém, julga-se de imprescindível que as áreas vegetadas de montante sejam conservadas, bem como as áreas verdes da região das Chácaras, mesmo que não seja abordada a justificativa de geração de enchentes. Cabe destacar que a impermeabilização dos solos impede a infiltração e, assim, outros efeitos (escoamento subterrâneo, lençol freático, etc.) pode ocorrer na região (se tornar árida e mais desértica) o que não se pode avaliar nesta modelagem.</a:t>
            </a:r>
          </a:p>
        </p:txBody>
      </p:sp>
    </p:spTree>
    <p:extLst>
      <p:ext uri="{BB962C8B-B14F-4D97-AF65-F5344CB8AC3E}">
        <p14:creationId xmlns:p14="http://schemas.microsoft.com/office/powerpoint/2010/main" val="623614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DEMAIS ITENS</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37</a:t>
            </a:fld>
            <a:endParaRPr lang="en-AU" dirty="0"/>
          </a:p>
        </p:txBody>
      </p:sp>
      <p:sp>
        <p:nvSpPr>
          <p:cNvPr id="5" name="CaixaDeTexto 4">
            <a:extLst>
              <a:ext uri="{FF2B5EF4-FFF2-40B4-BE49-F238E27FC236}">
                <a16:creationId xmlns:a16="http://schemas.microsoft.com/office/drawing/2014/main" id="{FADE146F-55B5-8045-F721-0188EB8F5FBD}"/>
              </a:ext>
            </a:extLst>
          </p:cNvPr>
          <p:cNvSpPr txBox="1"/>
          <p:nvPr/>
        </p:nvSpPr>
        <p:spPr>
          <a:xfrm>
            <a:off x="899592" y="1628800"/>
            <a:ext cx="7128792" cy="2949525"/>
          </a:xfrm>
          <a:prstGeom prst="rect">
            <a:avLst/>
          </a:prstGeom>
          <a:noFill/>
        </p:spPr>
        <p:txBody>
          <a:bodyPr wrap="square">
            <a:spAutoFit/>
          </a:bodyPr>
          <a:lstStyle/>
          <a:p>
            <a:pPr marL="742950" indent="-285750" algn="just">
              <a:lnSpc>
                <a:spcPct val="150000"/>
              </a:lnSpc>
              <a:buFont typeface="Wingdings" panose="05000000000000000000" pitchFamily="2" charset="2"/>
              <a:buChar char="Ø"/>
            </a:pPr>
            <a:r>
              <a:rPr lang="pt-BR"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Próximos passos;</a:t>
            </a:r>
          </a:p>
          <a:p>
            <a:pPr marL="1200150" lvl="1" indent="-285750" algn="just">
              <a:lnSpc>
                <a:spcPct val="150000"/>
              </a:lnSpc>
              <a:buFont typeface="Wingdings" panose="05000000000000000000" pitchFamily="2" charset="2"/>
              <a:buChar char="Ø"/>
            </a:pPr>
            <a:r>
              <a:rPr lang="pt-BR"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Cenários com projetos de sistema de drenagem;</a:t>
            </a:r>
          </a:p>
          <a:p>
            <a:pPr marL="1200150" lvl="1" indent="-285750" algn="just">
              <a:lnSpc>
                <a:spcPct val="150000"/>
              </a:lnSpc>
              <a:buFont typeface="Wingdings" panose="05000000000000000000" pitchFamily="2" charset="2"/>
              <a:buChar char="Ø"/>
            </a:pPr>
            <a:r>
              <a:rPr lang="pt-BR"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Custo da impermeabilização.</a:t>
            </a:r>
          </a:p>
          <a:p>
            <a:pPr marL="742950" indent="-285750" algn="just">
              <a:lnSpc>
                <a:spcPct val="150000"/>
              </a:lnSpc>
              <a:buFont typeface="Wingdings" panose="05000000000000000000" pitchFamily="2" charset="2"/>
              <a:buChar char="Ø"/>
            </a:pPr>
            <a:r>
              <a:rPr lang="pt-BR"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Termo de Anuência;</a:t>
            </a:r>
          </a:p>
          <a:p>
            <a:pPr marL="1200150" lvl="1" indent="-285750" algn="just">
              <a:lnSpc>
                <a:spcPct val="150000"/>
              </a:lnSpc>
              <a:buFont typeface="Wingdings" panose="05000000000000000000" pitchFamily="2" charset="2"/>
              <a:buChar char="Ø"/>
            </a:pPr>
            <a:r>
              <a:rPr lang="pt-BR"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Explicação.</a:t>
            </a:r>
          </a:p>
          <a:p>
            <a:pPr marL="742950" indent="-285750" algn="just">
              <a:lnSpc>
                <a:spcPct val="150000"/>
              </a:lnSpc>
              <a:buFont typeface="Wingdings" panose="05000000000000000000" pitchFamily="2" charset="2"/>
              <a:buChar char="Ø"/>
            </a:pPr>
            <a:r>
              <a:rPr lang="pt-BR"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Medição dos serviços:</a:t>
            </a:r>
          </a:p>
          <a:p>
            <a:pPr marL="1200150" lvl="1" indent="-285750" algn="just">
              <a:lnSpc>
                <a:spcPct val="150000"/>
              </a:lnSpc>
              <a:buFont typeface="Wingdings" panose="05000000000000000000" pitchFamily="2" charset="2"/>
              <a:buChar char="Ø"/>
            </a:pPr>
            <a:r>
              <a:rPr lang="pt-BR"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Possibilidade de medir 50%.</a:t>
            </a:r>
            <a:endParaRPr lang="pt-BR"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560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REFERÊNCIAS BIBLIOGRÁFICAS</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38</a:t>
            </a:fld>
            <a:endParaRPr lang="en-AU" dirty="0"/>
          </a:p>
        </p:txBody>
      </p:sp>
      <p:sp>
        <p:nvSpPr>
          <p:cNvPr id="5" name="CaixaDeTexto 4">
            <a:extLst>
              <a:ext uri="{FF2B5EF4-FFF2-40B4-BE49-F238E27FC236}">
                <a16:creationId xmlns:a16="http://schemas.microsoft.com/office/drawing/2014/main" id="{AB49CEEA-301D-D1CC-5D48-552B0590C6B7}"/>
              </a:ext>
            </a:extLst>
          </p:cNvPr>
          <p:cNvSpPr txBox="1"/>
          <p:nvPr/>
        </p:nvSpPr>
        <p:spPr>
          <a:xfrm>
            <a:off x="179512" y="1348800"/>
            <a:ext cx="7992888" cy="5016758"/>
          </a:xfrm>
          <a:prstGeom prst="rect">
            <a:avLst/>
          </a:prstGeom>
          <a:noFill/>
        </p:spPr>
        <p:txBody>
          <a:bodyPr wrap="square">
            <a:spAutoFit/>
          </a:bodyPr>
          <a:lstStyle/>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BAPTISTA, M.B.; LARA, M. Fundamentos de Engenharia Hidráulica. 4ª Edição – Porto Alegre: ABRH, 2016.</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Base de dados IGAM: </a:t>
            </a:r>
            <a:r>
              <a:rPr lang="pt-BR" sz="800" u="none" strike="noStrike" spc="40" dirty="0">
                <a:solidFill>
                  <a:srgbClr val="0070C0"/>
                </a:solidFill>
                <a:effectLst/>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IDE Sistema (meioambiente.mg.gov.br).</a:t>
            </a:r>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Acesso 25/09/2022.</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CAMPOS., R. G. C. ANÁLISE DA REPRESENTATIVIDADE DE DIFERENTES HIPÓTESES DE MODELAGEM MATEMÁTICA PARA DEFINIÇÃO DE MANCHAS DE INUNDAÇÕES EM ÁREAS URBANAS - ESTUDO DE CASO DA CIDADE DE GOVERNADOR VALADARES – MG. Dissertação apresentada ao Programa de Pós-graduação em Saneamento, Meio Ambiente e Recursos Hídricos da Escola de Engenharia da Universidade Federal de Minas Gerais, como requisito parcial à obtenção do título de Mestre em Saneamento, Meio Ambiente e Recursos Hídricos. UFMG. 2011.</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EMPRESA BRASILEIRA DE PESQUISA AGROPECUÁRIA – EMBRAPA. Mapas de Solos do Brasil. </a:t>
            </a:r>
            <a:r>
              <a:rPr lang="en-US"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Rio de Janeiro, RJ, 2011.</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HUFF, F. A. Time Distribuitions of Heavy Rainstorms in Illinois. ISWS/CIR-173/90. Department of Energy and Natural Resources. Illinois State Water Survey. </a:t>
            </a:r>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1990.</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Humberto, H. G. Sistema Brasileiro de Classificação de Solos. 5. ed., rev. e ampl. − Brasília, DF. Embrapa, 2018. 356 p. color. 16 cm x 23 cm.</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MRV. PPS-RT. CAMP 054-2018 -MRV.pdf.</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PFAFSTETTER, OTTO: Chuvas Intensas no Brasil: Relação entre Precipitação, Duração e Frequência de Chuvas em 98 Postos com Pluviógrafos - Rio de Janeiro, Departamento Nacional de Obras de Saneamento - Coordenadoria de Comunicação Social, 2a. ed., 1982. 426p.</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PINHEIRO, M. C. Diretrizes para Elaboração de Estudos Hidrológicos em Obras de Mineração. Porto Alegre: ABRH, 2011. 308 p.</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SARTORI, A.; NETO, F. L.; GENOVEZ, A. M.  Classificação Hidrológica de Solos Brasileiros para a Estimativa da Chuva Excedente com o Método do Serviço de Conservação do Solo dos Estados Unidos Parte 1: Classificação. RBRH – Revista Brasileira de Recursos Hídricos. Vol. 10. No 4. Out/dez. 2005.</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SISTEMA NACIONAL DE INFORMAÇÕES SOBRE RECURSOS HÍDRICOS – SNIRH. Portal HidroWeb: Série histórica da Estação Pluviométrica código 1947001. Disponível em: Acesso em: 18 ago. 2020.</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TUCCI, C. E. M. Hidrologia: Ciência e Aplicação.  4ª. ed. Porto Alegre, ABRH, 2015.</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US ARMY CORPS OF ENGINEERS. Hydrologic Modeling System – HEC HMS. Technical Reference Manual. Março, 2000.</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USACE. HEC-RAS V 6.3.1. Modelling User’s Manual. 2016.</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USACE. HEC-HMS V 4.10. Modelling User’s Manual. 2018.</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Zanaga, D., Van De Kerchove, R., De Keersmaecker, W., Souverijns, N., Brockmann, C., Quast, R., Wevers, J., Grosu, A., Paccini, A., Vergnaud, S., Cartus, O., Santoro, M., Fritz, S., Georgieva, I., Lesiv, M., Carter, S., Herold, M., Li, Linlin, Tsendbazar, N.E., Ramoino, F., Arino, O., 2021. </a:t>
            </a:r>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ESA WorldCover 10 m 2020 v100. </a:t>
            </a:r>
            <a:r>
              <a:rPr lang="pt-BR" sz="800" u="none" strike="noStrike" spc="40" dirty="0">
                <a:solidFill>
                  <a:srgbClr val="0070C0"/>
                </a:solidFill>
                <a:effectLst/>
                <a:latin typeface="Arial" panose="020B0604020202020204" pitchFamily="34" charset="0"/>
                <a:ea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https://doi.org/10.5281/zenodo.5571936</a:t>
            </a:r>
            <a:r>
              <a:rPr lang="pt-BR" sz="800" spc="40" dirty="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pt-BR" sz="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796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4</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1.	Visita de campo e reunião com membros da Secretaria:</a:t>
            </a:r>
          </a:p>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2.	Modelagem do uso dos solos e composição Pedológica das áreas de drenagem da região das Chácaras;</a:t>
            </a:r>
          </a:p>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3.	Estudo de Hidrologia Estatística;</a:t>
            </a: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286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5</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Modelagem hidrológica com HEC-HMS 4.10;</a:t>
            </a:r>
          </a:p>
          <a:p>
            <a:pPr lvl="1">
              <a:buFont typeface="Wingdings" panose="05000000000000000000" pitchFamily="2" charset="2"/>
              <a:buChar char="Ø"/>
            </a:pPr>
            <a:r>
              <a:rPr lang="pt-BR" sz="2300" dirty="0">
                <a:latin typeface="Arial" panose="020B0604020202020204" pitchFamily="34" charset="0"/>
                <a:cs typeface="Arial" panose="020B0604020202020204" pitchFamily="34" charset="0"/>
              </a:rPr>
              <a:t>Cenário Atual: Avaliado</a:t>
            </a:r>
          </a:p>
          <a:p>
            <a:pPr lvl="1">
              <a:buFont typeface="Wingdings" panose="05000000000000000000" pitchFamily="2" charset="2"/>
              <a:buChar char="Ø"/>
            </a:pPr>
            <a:r>
              <a:rPr lang="pt-BR" sz="2300" dirty="0">
                <a:latin typeface="Arial" panose="020B0604020202020204" pitchFamily="34" charset="0"/>
                <a:cs typeface="Arial" panose="020B0604020202020204" pitchFamily="34" charset="0"/>
              </a:rPr>
              <a:t>Cenário 2 Futuro de curto prazo (20 anos): Não avaliado.</a:t>
            </a:r>
          </a:p>
          <a:p>
            <a:pPr lvl="1">
              <a:buFont typeface="Wingdings" panose="05000000000000000000" pitchFamily="2" charset="2"/>
              <a:buChar char="Ø"/>
            </a:pPr>
            <a:r>
              <a:rPr lang="pt-BR" sz="2300" dirty="0">
                <a:latin typeface="Arial" panose="020B0604020202020204" pitchFamily="34" charset="0"/>
                <a:cs typeface="Arial" panose="020B0604020202020204" pitchFamily="34" charset="0"/>
              </a:rPr>
              <a:t>Cenário 3 Futuro de longo prazo (50 anos): Avaliado. Cobertura completa dos solos.</a:t>
            </a: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7998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6</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Modelagem hidrológica com HEC-RAS 6.3.1;</a:t>
            </a:r>
          </a:p>
          <a:p>
            <a:pPr lvl="1">
              <a:buFont typeface="Wingdings" panose="05000000000000000000" pitchFamily="2" charset="2"/>
              <a:buChar char="Ø"/>
            </a:pPr>
            <a:r>
              <a:rPr lang="pt-BR" sz="2300" dirty="0">
                <a:latin typeface="Arial" panose="020B0604020202020204" pitchFamily="34" charset="0"/>
                <a:cs typeface="Arial" panose="020B0604020202020204" pitchFamily="34" charset="0"/>
              </a:rPr>
              <a:t>Cenário Atual: Avaliado</a:t>
            </a:r>
          </a:p>
          <a:p>
            <a:pPr lvl="1">
              <a:buFont typeface="Wingdings" panose="05000000000000000000" pitchFamily="2" charset="2"/>
              <a:buChar char="Ø"/>
            </a:pPr>
            <a:r>
              <a:rPr lang="pt-BR" sz="2300" dirty="0">
                <a:latin typeface="Arial" panose="020B0604020202020204" pitchFamily="34" charset="0"/>
                <a:cs typeface="Arial" panose="020B0604020202020204" pitchFamily="34" charset="0"/>
              </a:rPr>
              <a:t>Cenário 2 Futuro de curto prazo (20 anos): </a:t>
            </a:r>
            <a:r>
              <a:rPr lang="pt-BR" sz="2300" u="sng" dirty="0">
                <a:latin typeface="Arial" panose="020B0604020202020204" pitchFamily="34" charset="0"/>
                <a:cs typeface="Arial" panose="020B0604020202020204" pitchFamily="34" charset="0"/>
              </a:rPr>
              <a:t>Não avaliado</a:t>
            </a:r>
            <a:r>
              <a:rPr lang="pt-BR" sz="2300" dirty="0">
                <a:latin typeface="Arial" panose="020B0604020202020204" pitchFamily="34" charset="0"/>
                <a:cs typeface="Arial" panose="020B0604020202020204" pitchFamily="34" charset="0"/>
              </a:rPr>
              <a:t>.</a:t>
            </a:r>
          </a:p>
          <a:p>
            <a:pPr lvl="1">
              <a:buFont typeface="Wingdings" panose="05000000000000000000" pitchFamily="2" charset="2"/>
              <a:buChar char="Ø"/>
            </a:pPr>
            <a:r>
              <a:rPr lang="pt-BR" sz="2300" dirty="0">
                <a:latin typeface="Arial" panose="020B0604020202020204" pitchFamily="34" charset="0"/>
                <a:cs typeface="Arial" panose="020B0604020202020204" pitchFamily="34" charset="0"/>
              </a:rPr>
              <a:t>Cenário 3 Futuro de longo prazo (50 anos): Avaliado. Cobertura completa dos solos.</a:t>
            </a:r>
          </a:p>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Elaboração de Relatório Técnico.</a:t>
            </a: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653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7</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Hidrologia:</a:t>
            </a:r>
          </a:p>
          <a:p>
            <a:pPr lvl="1">
              <a:buFont typeface="Wingdings" panose="05000000000000000000" pitchFamily="2" charset="2"/>
              <a:buChar char="Ø"/>
            </a:pPr>
            <a:r>
              <a:rPr lang="pt-BR" sz="2300" dirty="0">
                <a:latin typeface="Arial" panose="020B0604020202020204" pitchFamily="34" charset="0"/>
                <a:cs typeface="Arial" panose="020B0604020202020204" pitchFamily="34" charset="0"/>
              </a:rPr>
              <a:t>S.C.S. (Soil Conservation Service, agora renomeado N.R.S.C.)</a:t>
            </a:r>
          </a:p>
          <a:p>
            <a:pPr lvl="1">
              <a:buFont typeface="Wingdings" panose="05000000000000000000" pitchFamily="2" charset="2"/>
              <a:buChar char="Ø"/>
            </a:pPr>
            <a:r>
              <a:rPr lang="pt-BR" sz="1500" dirty="0">
                <a:latin typeface="Arial" panose="020B0604020202020204" pitchFamily="34" charset="0"/>
                <a:cs typeface="Arial" panose="020B0604020202020204" pitchFamily="34" charset="0"/>
              </a:rPr>
              <a:t>Solo A: solos que produzem baixo escoamento superficial e alta infiltração. Solos arenosos com pouco silte e argila;</a:t>
            </a:r>
          </a:p>
          <a:p>
            <a:pPr lvl="1">
              <a:buFont typeface="Wingdings" panose="05000000000000000000" pitchFamily="2" charset="2"/>
              <a:buChar char="Ø"/>
            </a:pPr>
            <a:r>
              <a:rPr lang="pt-BR" sz="1500" dirty="0">
                <a:latin typeface="Arial" panose="020B0604020202020204" pitchFamily="34" charset="0"/>
                <a:cs typeface="Arial" panose="020B0604020202020204" pitchFamily="34" charset="0"/>
              </a:rPr>
              <a:t>Solo B: solos menos permeáveis do que os solos A, solos arenosos menos profundos do que o tipo A e com permeabilidade superior à média;</a:t>
            </a:r>
          </a:p>
          <a:p>
            <a:pPr lvl="1">
              <a:buFont typeface="Wingdings" panose="05000000000000000000" pitchFamily="2" charset="2"/>
              <a:buChar char="Ø"/>
            </a:pPr>
            <a:r>
              <a:rPr lang="pt-BR" sz="1500" dirty="0">
                <a:latin typeface="Arial" panose="020B0604020202020204" pitchFamily="34" charset="0"/>
                <a:cs typeface="Arial" panose="020B0604020202020204" pitchFamily="34" charset="0"/>
              </a:rPr>
              <a:t>Solo C: solos que geram escoamento superficial acima da média e com capacidade de infiltração abaixo da média, contendo percentagem considerável de argila e pouco profundo;</a:t>
            </a:r>
          </a:p>
          <a:p>
            <a:pPr lvl="1">
              <a:buFont typeface="Wingdings" panose="05000000000000000000" pitchFamily="2" charset="2"/>
              <a:buChar char="Ø"/>
            </a:pPr>
            <a:r>
              <a:rPr lang="pt-BR" sz="1500" dirty="0">
                <a:latin typeface="Arial" panose="020B0604020202020204" pitchFamily="34" charset="0"/>
                <a:cs typeface="Arial" panose="020B0604020202020204" pitchFamily="34" charset="0"/>
              </a:rPr>
              <a:t>Solo D: solos contendo argilas expansivas e pouco profundas com muito baixa capacidade de infiltração, gerando a maior proporção de escoamento superficial.</a:t>
            </a:r>
          </a:p>
          <a:p>
            <a:pPr lvl="1">
              <a:buFont typeface="Wingdings" panose="05000000000000000000" pitchFamily="2" charset="2"/>
              <a:buChar char="Ø"/>
            </a:pPr>
            <a:r>
              <a:rPr lang="pt-BR" sz="1500" dirty="0">
                <a:latin typeface="Arial" panose="020B0604020202020204" pitchFamily="34" charset="0"/>
                <a:cs typeface="Arial" panose="020B0604020202020204" pitchFamily="34" charset="0"/>
              </a:rPr>
              <a:t>AMC II – situação média em que os solos correspondem à umidade da capacidade de campo;</a:t>
            </a: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8859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8</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Hidrologia (Modelo HEC-HMS):</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D8EF3B21-DB1B-B74C-8BF5-B0074DD1E2AB}"/>
              </a:ext>
            </a:extLst>
          </p:cNvPr>
          <p:cNvPicPr>
            <a:picLocks noChangeAspect="1"/>
          </p:cNvPicPr>
          <p:nvPr/>
        </p:nvPicPr>
        <p:blipFill rotWithShape="1">
          <a:blip r:embed="rId2"/>
          <a:srcRect l="9970" t="8010" r="16068" b="10708"/>
          <a:stretch/>
        </p:blipFill>
        <p:spPr bwMode="auto">
          <a:xfrm>
            <a:off x="971600" y="1988840"/>
            <a:ext cx="4719349" cy="4493250"/>
          </a:xfrm>
          <a:prstGeom prst="rect">
            <a:avLst/>
          </a:prstGeom>
          <a:ln>
            <a:solidFill>
              <a:schemeClr val="bg1">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7010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pt-BR" sz="3200" b="1"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METODOLOGIA</a:t>
            </a:r>
          </a:p>
        </p:txBody>
      </p:sp>
      <p:sp>
        <p:nvSpPr>
          <p:cNvPr id="4" name="Espaço Reservado para Número de Slide 3"/>
          <p:cNvSpPr>
            <a:spLocks noGrp="1"/>
          </p:cNvSpPr>
          <p:nvPr>
            <p:ph type="sldNum" sz="quarter" idx="12"/>
          </p:nvPr>
        </p:nvSpPr>
        <p:spPr/>
        <p:txBody>
          <a:bodyPr/>
          <a:lstStyle/>
          <a:p>
            <a:fld id="{E47FAD8F-691E-4971-AA79-2FF15FF1849D}" type="slidenum">
              <a:rPr lang="en-AU" smtClean="0"/>
              <a:pPr/>
              <a:t>9</a:t>
            </a:fld>
            <a:endParaRPr lang="en-AU" dirty="0"/>
          </a:p>
        </p:txBody>
      </p:sp>
      <p:sp>
        <p:nvSpPr>
          <p:cNvPr id="3" name="Espaço Reservado para Conteúdo 2">
            <a:extLst>
              <a:ext uri="{FF2B5EF4-FFF2-40B4-BE49-F238E27FC236}">
                <a16:creationId xmlns:a16="http://schemas.microsoft.com/office/drawing/2014/main" id="{9CFC1B7F-3B3B-4BB2-BFF7-E7A50AA18058}"/>
              </a:ext>
            </a:extLst>
          </p:cNvPr>
          <p:cNvSpPr txBox="1">
            <a:spLocks/>
          </p:cNvSpPr>
          <p:nvPr/>
        </p:nvSpPr>
        <p:spPr>
          <a:xfrm>
            <a:off x="467544" y="1340768"/>
            <a:ext cx="7620000" cy="4916016"/>
          </a:xfrm>
          <a:prstGeom prst="rect">
            <a:avLst/>
          </a:prstGeom>
          <a:noFill/>
        </p:spPr>
        <p:txBody>
          <a:bodyPr vert="horz" lIns="91440" tIns="45720" rIns="91440" bIns="45720" rtlCol="0">
            <a:noAutofit/>
          </a:bodyPr>
          <a:lstStyle>
            <a:lvl1pPr marL="571500" indent="-457200" algn="just">
              <a:spcBef>
                <a:spcPct val="20000"/>
              </a:spcBef>
              <a:buClr>
                <a:schemeClr val="bg2">
                  <a:lumMod val="25000"/>
                </a:schemeClr>
              </a:buClr>
              <a:buFont typeface="Wingdings 2" pitchFamily="18" charset="2"/>
              <a:buChar char=""/>
              <a:defRPr sz="2300">
                <a:solidFill>
                  <a:schemeClr val="accent1">
                    <a:lumMod val="75000"/>
                  </a:schemeClr>
                </a:solidFill>
              </a:defRPr>
            </a:lvl1pPr>
            <a:lvl2pPr marL="868680" indent="-457200">
              <a:spcBef>
                <a:spcPct val="20000"/>
              </a:spcBef>
              <a:buClr>
                <a:schemeClr val="accent2"/>
              </a:buClr>
              <a:buFont typeface="Calibri" pitchFamily="34" charset="0"/>
              <a:buChar char="‒"/>
              <a:defRPr sz="2000">
                <a:solidFill>
                  <a:schemeClr val="accent1">
                    <a:lumMod val="75000"/>
                  </a:schemeClr>
                </a:solidFill>
              </a:defRPr>
            </a:lvl2pPr>
            <a:lvl3pPr marL="1120140" indent="-342900">
              <a:spcBef>
                <a:spcPct val="20000"/>
              </a:spcBef>
              <a:buClr>
                <a:schemeClr val="accent3"/>
              </a:buClr>
              <a:buFont typeface="Arial" pitchFamily="34" charset="0"/>
              <a:buChar char="•"/>
              <a:defRPr>
                <a:solidFill>
                  <a:schemeClr val="accent1">
                    <a:lumMod val="75000"/>
                  </a:schemeClr>
                </a:solidFill>
              </a:defRPr>
            </a:lvl3pPr>
            <a:lvl4pPr marL="1394460" indent="-342900">
              <a:spcBef>
                <a:spcPct val="20000"/>
              </a:spcBef>
              <a:buClr>
                <a:schemeClr val="accent4"/>
              </a:buClr>
              <a:buFont typeface="Wingdings" pitchFamily="2" charset="2"/>
              <a:buChar char="§"/>
              <a:defRPr sz="1600">
                <a:solidFill>
                  <a:schemeClr val="accent1">
                    <a:lumMod val="75000"/>
                  </a:schemeClr>
                </a:solidFill>
              </a:defRPr>
            </a:lvl4pPr>
            <a:lvl5pPr marL="1668780" indent="-342900">
              <a:spcBef>
                <a:spcPct val="20000"/>
              </a:spcBef>
              <a:buClr>
                <a:schemeClr val="accent5"/>
              </a:buClr>
              <a:buFont typeface="Arial" pitchFamily="34" charset="0"/>
              <a:buChar char="•"/>
              <a:defRPr sz="1400" baseline="0">
                <a:solidFill>
                  <a:schemeClr val="accent1">
                    <a:lumMod val="75000"/>
                  </a:schemeClr>
                </a:solidFill>
              </a:defRPr>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a:buFont typeface="Wingdings" panose="05000000000000000000" pitchFamily="2" charset="2"/>
              <a:buChar char="Ø"/>
            </a:pPr>
            <a:r>
              <a:rPr lang="pt-BR" sz="2600" dirty="0">
                <a:latin typeface="Arial" panose="020B0604020202020204" pitchFamily="34" charset="0"/>
                <a:cs typeface="Arial" panose="020B0604020202020204" pitchFamily="34" charset="0"/>
              </a:rPr>
              <a:t>Hidrologia:</a:t>
            </a:r>
          </a:p>
          <a:p>
            <a:pPr lvl="1">
              <a:buFont typeface="Wingdings" panose="05000000000000000000" pitchFamily="2" charset="2"/>
              <a:buChar char="Ø"/>
            </a:pPr>
            <a:endParaRPr lang="pt-BR" sz="15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a:p>
            <a:endParaRPr lang="pt-BR" sz="1800" dirty="0">
              <a:latin typeface="Arial" panose="020B0604020202020204" pitchFamily="34" charset="0"/>
              <a:cs typeface="Arial" panose="020B0604020202020204" pitchFamily="34" charset="0"/>
            </a:endParaRPr>
          </a:p>
        </p:txBody>
      </p:sp>
      <p:graphicFrame>
        <p:nvGraphicFramePr>
          <p:cNvPr id="5" name="Tabela 4">
            <a:extLst>
              <a:ext uri="{FF2B5EF4-FFF2-40B4-BE49-F238E27FC236}">
                <a16:creationId xmlns:a16="http://schemas.microsoft.com/office/drawing/2014/main" id="{95A8880A-D1DA-9BED-B504-84E2A3FAC490}"/>
              </a:ext>
            </a:extLst>
          </p:cNvPr>
          <p:cNvGraphicFramePr>
            <a:graphicFrameLocks noGrp="1"/>
          </p:cNvGraphicFramePr>
          <p:nvPr>
            <p:extLst>
              <p:ext uri="{D42A27DB-BD31-4B8C-83A1-F6EECF244321}">
                <p14:modId xmlns:p14="http://schemas.microsoft.com/office/powerpoint/2010/main" val="2818925773"/>
              </p:ext>
            </p:extLst>
          </p:nvPr>
        </p:nvGraphicFramePr>
        <p:xfrm>
          <a:off x="755576" y="2204864"/>
          <a:ext cx="7200800" cy="4389120"/>
        </p:xfrm>
        <a:graphic>
          <a:graphicData uri="http://schemas.openxmlformats.org/drawingml/2006/table">
            <a:tbl>
              <a:tblPr firstRow="1" firstCol="1" bandRow="1">
                <a:tableStyleId>{5C22544A-7EE6-4342-B048-85BDC9FD1C3A}</a:tableStyleId>
              </a:tblPr>
              <a:tblGrid>
                <a:gridCol w="1310575">
                  <a:extLst>
                    <a:ext uri="{9D8B030D-6E8A-4147-A177-3AD203B41FA5}">
                      <a16:colId xmlns:a16="http://schemas.microsoft.com/office/drawing/2014/main" val="775029372"/>
                    </a:ext>
                  </a:extLst>
                </a:gridCol>
                <a:gridCol w="780454">
                  <a:extLst>
                    <a:ext uri="{9D8B030D-6E8A-4147-A177-3AD203B41FA5}">
                      <a16:colId xmlns:a16="http://schemas.microsoft.com/office/drawing/2014/main" val="524942138"/>
                    </a:ext>
                  </a:extLst>
                </a:gridCol>
                <a:gridCol w="824631">
                  <a:extLst>
                    <a:ext uri="{9D8B030D-6E8A-4147-A177-3AD203B41FA5}">
                      <a16:colId xmlns:a16="http://schemas.microsoft.com/office/drawing/2014/main" val="4233504585"/>
                    </a:ext>
                  </a:extLst>
                </a:gridCol>
                <a:gridCol w="1737617">
                  <a:extLst>
                    <a:ext uri="{9D8B030D-6E8A-4147-A177-3AD203B41FA5}">
                      <a16:colId xmlns:a16="http://schemas.microsoft.com/office/drawing/2014/main" val="1212871502"/>
                    </a:ext>
                  </a:extLst>
                </a:gridCol>
                <a:gridCol w="2547523">
                  <a:extLst>
                    <a:ext uri="{9D8B030D-6E8A-4147-A177-3AD203B41FA5}">
                      <a16:colId xmlns:a16="http://schemas.microsoft.com/office/drawing/2014/main" val="4108048809"/>
                    </a:ext>
                  </a:extLst>
                </a:gridCol>
              </a:tblGrid>
              <a:tr h="225902">
                <a:tc>
                  <a:txBody>
                    <a:bodyPr/>
                    <a:lstStyle/>
                    <a:p>
                      <a:pPr algn="ctr"/>
                      <a:r>
                        <a:rPr lang="pt-BR" sz="1600">
                          <a:effectLst/>
                        </a:rPr>
                        <a:t>Elemento</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Área (Km²)</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L (Km)</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Declividade (m/m)</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Densidade de Drenagem (Km/Km²)</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186390675"/>
                  </a:ext>
                </a:extLst>
              </a:tr>
              <a:tr h="225902">
                <a:tc>
                  <a:txBody>
                    <a:bodyPr/>
                    <a:lstStyle/>
                    <a:p>
                      <a:pPr algn="ctr"/>
                      <a:r>
                        <a:rPr lang="pt-BR" sz="1600">
                          <a:effectLst/>
                        </a:rPr>
                        <a:t>SB1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5.8153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5.350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0.04153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0.59056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363530302"/>
                  </a:ext>
                </a:extLst>
              </a:tr>
              <a:tr h="225902">
                <a:tc>
                  <a:txBody>
                    <a:bodyPr/>
                    <a:lstStyle/>
                    <a:p>
                      <a:pPr algn="ctr"/>
                      <a:r>
                        <a:rPr lang="pt-BR" sz="1600">
                          <a:effectLst/>
                        </a:rPr>
                        <a:t>SB10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1.3708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2.633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0.03503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1.21791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826252523"/>
                  </a:ext>
                </a:extLst>
              </a:tr>
              <a:tr h="225902">
                <a:tc>
                  <a:txBody>
                    <a:bodyPr/>
                    <a:lstStyle/>
                    <a:p>
                      <a:pPr algn="ctr"/>
                      <a:r>
                        <a:rPr lang="pt-BR" sz="1600">
                          <a:effectLst/>
                        </a:rPr>
                        <a:t>SB11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1.5471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1.691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0.09260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0.00124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903577969"/>
                  </a:ext>
                </a:extLst>
              </a:tr>
              <a:tr h="225902">
                <a:tc>
                  <a:txBody>
                    <a:bodyPr/>
                    <a:lstStyle/>
                    <a:p>
                      <a:pPr algn="ctr"/>
                      <a:r>
                        <a:rPr lang="pt-BR" sz="1600">
                          <a:effectLst/>
                        </a:rPr>
                        <a:t>SB13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0.3375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1.233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0.06983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2.32033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67543809"/>
                  </a:ext>
                </a:extLst>
              </a:tr>
              <a:tr h="225902">
                <a:tc>
                  <a:txBody>
                    <a:bodyPr/>
                    <a:lstStyle/>
                    <a:p>
                      <a:pPr algn="ctr"/>
                      <a:r>
                        <a:rPr lang="pt-BR" sz="1600">
                          <a:effectLst/>
                        </a:rPr>
                        <a:t>SB14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1.6414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2.382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0.03358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0.99131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680936916"/>
                  </a:ext>
                </a:extLst>
              </a:tr>
              <a:tr h="225902">
                <a:tc>
                  <a:txBody>
                    <a:bodyPr/>
                    <a:lstStyle/>
                    <a:p>
                      <a:pPr algn="ctr"/>
                      <a:r>
                        <a:rPr lang="pt-BR" sz="1600">
                          <a:effectLst/>
                        </a:rPr>
                        <a:t>SB15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0.1594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0.811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0.07789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2.67498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188089569"/>
                  </a:ext>
                </a:extLst>
              </a:tr>
              <a:tr h="225902">
                <a:tc>
                  <a:txBody>
                    <a:bodyPr/>
                    <a:lstStyle/>
                    <a:p>
                      <a:pPr algn="ctr"/>
                      <a:r>
                        <a:rPr lang="pt-BR" sz="1600">
                          <a:effectLst/>
                        </a:rPr>
                        <a:t>SB16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1.816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1.911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0.04686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0.51483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372727773"/>
                  </a:ext>
                </a:extLst>
              </a:tr>
              <a:tr h="225902">
                <a:tc>
                  <a:txBody>
                    <a:bodyPr/>
                    <a:lstStyle/>
                    <a:p>
                      <a:pPr algn="ctr"/>
                      <a:r>
                        <a:rPr lang="pt-BR" sz="1600">
                          <a:effectLst/>
                        </a:rPr>
                        <a:t>SB17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0.1273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0.801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0.07418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4.00849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925940698"/>
                  </a:ext>
                </a:extLst>
              </a:tr>
              <a:tr h="225902">
                <a:tc>
                  <a:txBody>
                    <a:bodyPr/>
                    <a:lstStyle/>
                    <a:p>
                      <a:pPr algn="ctr"/>
                      <a:r>
                        <a:rPr lang="pt-BR" sz="1600">
                          <a:effectLst/>
                        </a:rPr>
                        <a:t>SB18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0.9206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1.845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0.07463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1.12318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887107688"/>
                  </a:ext>
                </a:extLst>
              </a:tr>
              <a:tr h="225902">
                <a:tc>
                  <a:txBody>
                    <a:bodyPr/>
                    <a:lstStyle/>
                    <a:p>
                      <a:pPr algn="ctr"/>
                      <a:r>
                        <a:rPr lang="pt-BR" sz="1600">
                          <a:effectLst/>
                        </a:rPr>
                        <a:t>SB2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1.7666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2.259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0.08012</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0.31310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133581186"/>
                  </a:ext>
                </a:extLst>
              </a:tr>
              <a:tr h="225902">
                <a:tc>
                  <a:txBody>
                    <a:bodyPr/>
                    <a:lstStyle/>
                    <a:p>
                      <a:pPr algn="ctr"/>
                      <a:r>
                        <a:rPr lang="pt-BR" sz="1600">
                          <a:effectLst/>
                        </a:rPr>
                        <a:t>SB3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0.5113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1.289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0.05083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1.47847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788511981"/>
                  </a:ext>
                </a:extLst>
              </a:tr>
              <a:tr h="225902">
                <a:tc>
                  <a:txBody>
                    <a:bodyPr/>
                    <a:lstStyle/>
                    <a:p>
                      <a:pPr algn="ctr"/>
                      <a:r>
                        <a:rPr lang="pt-BR" sz="1600">
                          <a:effectLst/>
                        </a:rPr>
                        <a:t>SB4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1.216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2.114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0.07180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0.05881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031453272"/>
                  </a:ext>
                </a:extLst>
              </a:tr>
              <a:tr h="225902">
                <a:tc>
                  <a:txBody>
                    <a:bodyPr/>
                    <a:lstStyle/>
                    <a:p>
                      <a:pPr algn="ctr"/>
                      <a:r>
                        <a:rPr lang="pt-BR" sz="1600">
                          <a:effectLst/>
                        </a:rPr>
                        <a:t>SB6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1.4518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1.910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0.04684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0.00103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990733523"/>
                  </a:ext>
                </a:extLst>
              </a:tr>
              <a:tr h="225902">
                <a:tc>
                  <a:txBody>
                    <a:bodyPr/>
                    <a:lstStyle/>
                    <a:p>
                      <a:pPr algn="ctr"/>
                      <a:r>
                        <a:rPr lang="pt-BR" sz="1600">
                          <a:effectLst/>
                        </a:rPr>
                        <a:t>SB7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2.1201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2.740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0.06224</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0.50356</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067735721"/>
                  </a:ext>
                </a:extLst>
              </a:tr>
              <a:tr h="225902">
                <a:tc>
                  <a:txBody>
                    <a:bodyPr/>
                    <a:lstStyle/>
                    <a:p>
                      <a:pPr algn="ctr"/>
                      <a:r>
                        <a:rPr lang="pt-BR" sz="1600">
                          <a:effectLst/>
                        </a:rPr>
                        <a:t>SB8</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0.1405</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0.747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0.08687</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2.96350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50082778"/>
                  </a:ext>
                </a:extLst>
              </a:tr>
              <a:tr h="225902">
                <a:tc>
                  <a:txBody>
                    <a:bodyPr/>
                    <a:lstStyle/>
                    <a:p>
                      <a:pPr algn="ctr"/>
                      <a:r>
                        <a:rPr lang="pt-BR" sz="1600">
                          <a:effectLst/>
                        </a:rPr>
                        <a:t>SB9</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3.2961</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3.783</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a:effectLst/>
                        </a:rPr>
                        <a:t>0.02300</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pt-BR" sz="1600" dirty="0">
                          <a:effectLst/>
                        </a:rPr>
                        <a:t>0.59173</a:t>
                      </a:r>
                      <a:endParaRPr lang="pt-BR"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831248307"/>
                  </a:ext>
                </a:extLst>
              </a:tr>
            </a:tbl>
          </a:graphicData>
        </a:graphic>
      </p:graphicFrame>
    </p:spTree>
    <p:extLst>
      <p:ext uri="{BB962C8B-B14F-4D97-AF65-F5344CB8AC3E}">
        <p14:creationId xmlns:p14="http://schemas.microsoft.com/office/powerpoint/2010/main" val="16142929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ência">
  <a:themeElements>
    <a:clrScheme name="Elementar">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scritório">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ê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10060</TotalTime>
  <Words>2220</Words>
  <Application>Microsoft Office PowerPoint</Application>
  <PresentationFormat>Apresentação na tela (4:3)</PresentationFormat>
  <Paragraphs>485</Paragraphs>
  <Slides>38</Slides>
  <Notes>15</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38</vt:i4>
      </vt:variant>
    </vt:vector>
  </HeadingPairs>
  <TitlesOfParts>
    <vt:vector size="44" baseType="lpstr">
      <vt:lpstr>Arial</vt:lpstr>
      <vt:lpstr>Calibri</vt:lpstr>
      <vt:lpstr>Cambria</vt:lpstr>
      <vt:lpstr>Wingdings</vt:lpstr>
      <vt:lpstr>Wingdings 2</vt:lpstr>
      <vt:lpstr>Adjacência</vt:lpstr>
      <vt:lpstr>Elaboração de Diagnóstico temático de Saneamento Básico Santa Luzia – MG  Eng. Ph. D. Rubens Campos Belo Horizonte, 21/10/22 </vt:lpstr>
      <vt:lpstr>Apresentação do PowerPoint</vt:lpstr>
      <vt:lpstr>Apresentação do PowerPoint</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METODOLOGIA</vt:lpstr>
      <vt:lpstr>CONCLUSÕES E OBSERVAÇÕES</vt:lpstr>
      <vt:lpstr>CONCLUSÕES E OBSERVAÇÕES</vt:lpstr>
      <vt:lpstr>CONCLUSÕES E OBSERVAÇÕES</vt:lpstr>
      <vt:lpstr>CONCLUSÕES E OBSERVAÇÕES</vt:lpstr>
      <vt:lpstr>ANÁLISE</vt:lpstr>
      <vt:lpstr>ANÁLISE</vt:lpstr>
      <vt:lpstr>Apresentação do PowerPoint</vt:lpstr>
      <vt:lpstr>ANÁLISE</vt:lpstr>
      <vt:lpstr>ANÁLISE</vt:lpstr>
      <vt:lpstr>RECOMENDAÇÕES</vt:lpstr>
      <vt:lpstr>DEMAIS ITENS</vt:lpstr>
      <vt:lpstr>REFERÊNCIAS BIBLIOGRÁFICAS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thais.lazarim</dc:creator>
  <cp:lastModifiedBy>Rubens Campos</cp:lastModifiedBy>
  <cp:revision>475</cp:revision>
  <cp:lastPrinted>2015-09-30T16:52:47Z</cp:lastPrinted>
  <dcterms:created xsi:type="dcterms:W3CDTF">2013-03-07T13:39:44Z</dcterms:created>
  <dcterms:modified xsi:type="dcterms:W3CDTF">2022-10-21T11:25:27Z</dcterms:modified>
</cp:coreProperties>
</file>